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94" r:id="rId3"/>
    <p:sldId id="292" r:id="rId4"/>
    <p:sldId id="298" r:id="rId5"/>
    <p:sldId id="257" r:id="rId6"/>
    <p:sldId id="270" r:id="rId7"/>
    <p:sldId id="266" r:id="rId8"/>
    <p:sldId id="267" r:id="rId9"/>
    <p:sldId id="274" r:id="rId10"/>
    <p:sldId id="273" r:id="rId11"/>
    <p:sldId id="268" r:id="rId12"/>
    <p:sldId id="269" r:id="rId13"/>
    <p:sldId id="278" r:id="rId14"/>
    <p:sldId id="275" r:id="rId15"/>
    <p:sldId id="276" r:id="rId16"/>
    <p:sldId id="280" r:id="rId17"/>
    <p:sldId id="279" r:id="rId18"/>
    <p:sldId id="281" r:id="rId19"/>
    <p:sldId id="282" r:id="rId20"/>
    <p:sldId id="287" r:id="rId21"/>
    <p:sldId id="288" r:id="rId22"/>
    <p:sldId id="289" r:id="rId23"/>
    <p:sldId id="290" r:id="rId24"/>
    <p:sldId id="293" r:id="rId25"/>
    <p:sldId id="284" r:id="rId26"/>
    <p:sldId id="285" r:id="rId27"/>
    <p:sldId id="286" r:id="rId28"/>
    <p:sldId id="297" r:id="rId29"/>
    <p:sldId id="264"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EB97DA63-CB8B-425C-AC78-E16F29A58B86}">
          <p14:sldIdLst>
            <p14:sldId id="256"/>
          </p14:sldIdLst>
        </p14:section>
        <p14:section name="Body (content) slides" id="{86D326B8-B1F4-470E-ACC7-B0917D5F3E13}">
          <p14:sldIdLst>
            <p14:sldId id="294"/>
            <p14:sldId id="292"/>
            <p14:sldId id="298"/>
            <p14:sldId id="257"/>
            <p14:sldId id="270"/>
            <p14:sldId id="266"/>
            <p14:sldId id="267"/>
            <p14:sldId id="274"/>
            <p14:sldId id="273"/>
            <p14:sldId id="268"/>
            <p14:sldId id="269"/>
            <p14:sldId id="278"/>
            <p14:sldId id="275"/>
            <p14:sldId id="276"/>
            <p14:sldId id="280"/>
            <p14:sldId id="279"/>
            <p14:sldId id="281"/>
            <p14:sldId id="282"/>
            <p14:sldId id="287"/>
            <p14:sldId id="288"/>
            <p14:sldId id="289"/>
            <p14:sldId id="290"/>
            <p14:sldId id="293"/>
            <p14:sldId id="284"/>
            <p14:sldId id="285"/>
            <p14:sldId id="286"/>
            <p14:sldId id="297"/>
          </p14:sldIdLst>
        </p14:section>
        <p14:section name="Section separator slides" id="{A88420AD-D63A-49B0-9EA2-8A913753E5CC}">
          <p14:sldIdLst/>
        </p14:section>
        <p14:section name="End of presentation slide" id="{FA6E58FB-4655-4ADA-838A-304575EC2E6B}">
          <p14:sldIdLst>
            <p14:sldId id="2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F1F07"/>
    <a:srgbClr val="CF071A"/>
    <a:srgbClr val="193E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p:restoredTop sz="94643"/>
  </p:normalViewPr>
  <p:slideViewPr>
    <p:cSldViewPr snapToGrid="0" snapToObjects="1">
      <p:cViewPr varScale="1">
        <p:scale>
          <a:sx n="81" d="100"/>
          <a:sy n="81" d="100"/>
        </p:scale>
        <p:origin x="1498"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453B2-FD3F-4EC3-A4A3-F9A17F717E93}" type="datetimeFigureOut">
              <a:rPr lang="en-GB" smtClean="0"/>
              <a:t>03/12/2020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5D59A-C492-4086-87B9-A76C6DCB452F}" type="slidenum">
              <a:rPr lang="en-GB" smtClean="0"/>
              <a:t>‹#›</a:t>
            </a:fld>
            <a:endParaRPr lang="en-GB"/>
          </a:p>
        </p:txBody>
      </p:sp>
    </p:spTree>
    <p:extLst>
      <p:ext uri="{BB962C8B-B14F-4D97-AF65-F5344CB8AC3E}">
        <p14:creationId xmlns:p14="http://schemas.microsoft.com/office/powerpoint/2010/main" val="2484387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56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855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b378f9920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100"/>
              <a:t>Charlie to take over </a:t>
            </a:r>
            <a:endParaRPr sz="1100"/>
          </a:p>
        </p:txBody>
      </p:sp>
      <p:sp>
        <p:nvSpPr>
          <p:cNvPr id="137" name="Google Shape;137;g9b378f9920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875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endParaRPr lang="en-GB" dirty="0"/>
          </a:p>
        </p:txBody>
      </p:sp>
      <p:sp>
        <p:nvSpPr>
          <p:cNvPr id="4" name="Slide Number Placeholder 3"/>
          <p:cNvSpPr>
            <a:spLocks noGrp="1"/>
          </p:cNvSpPr>
          <p:nvPr>
            <p:ph type="sldNum" sz="quarter" idx="5"/>
          </p:nvPr>
        </p:nvSpPr>
        <p:spPr/>
        <p:txBody>
          <a:bodyPr/>
          <a:lstStyle/>
          <a:p>
            <a:fld id="{9E97CEA0-CF81-4099-A6AC-3616903634DB}" type="slidenum">
              <a:rPr lang="en-GB" smtClean="0"/>
              <a:t>13</a:t>
            </a:fld>
            <a:endParaRPr lang="en-GB"/>
          </a:p>
        </p:txBody>
      </p:sp>
    </p:spTree>
    <p:extLst>
      <p:ext uri="{BB962C8B-B14F-4D97-AF65-F5344CB8AC3E}">
        <p14:creationId xmlns:p14="http://schemas.microsoft.com/office/powerpoint/2010/main" val="1730567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9a77714ef3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9a77714ef3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9a77714ef3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14</a:t>
            </a:fld>
            <a:endParaRPr/>
          </a:p>
        </p:txBody>
      </p:sp>
    </p:spTree>
    <p:extLst>
      <p:ext uri="{BB962C8B-B14F-4D97-AF65-F5344CB8AC3E}">
        <p14:creationId xmlns:p14="http://schemas.microsoft.com/office/powerpoint/2010/main" val="1137858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5b3e4dfe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5b3e4dfe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95b3e4dfe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15</a:t>
            </a:fld>
            <a:endParaRPr/>
          </a:p>
        </p:txBody>
      </p:sp>
    </p:spTree>
    <p:extLst>
      <p:ext uri="{BB962C8B-B14F-4D97-AF65-F5344CB8AC3E}">
        <p14:creationId xmlns:p14="http://schemas.microsoft.com/office/powerpoint/2010/main" val="2732620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19.emf"/><Relationship Id="rId5" Type="http://schemas.openxmlformats.org/officeDocument/2006/relationships/image" Target="../media/image8.emf"/><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70498B-F222-4740-B0CF-064F72475A2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Subtitle 2"/>
          <p:cNvSpPr>
            <a:spLocks noGrp="1"/>
          </p:cNvSpPr>
          <p:nvPr>
            <p:ph type="subTitle" idx="1"/>
          </p:nvPr>
        </p:nvSpPr>
        <p:spPr>
          <a:xfrm>
            <a:off x="1143000" y="3474618"/>
            <a:ext cx="6858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FB3D76-E95C-734A-BDD4-10A5E36E6C85}" type="slidenum">
              <a:rPr lang="en-US" smtClean="0"/>
              <a:pPr/>
              <a:t>‹#›</a:t>
            </a:fld>
            <a:endParaRPr lang="en-US" dirty="0"/>
          </a:p>
        </p:txBody>
      </p:sp>
      <p:pic>
        <p:nvPicPr>
          <p:cNvPr id="9" name="Picture 8">
            <a:extLst>
              <a:ext uri="{FF2B5EF4-FFF2-40B4-BE49-F238E27FC236}">
                <a16:creationId xmlns:a16="http://schemas.microsoft.com/office/drawing/2014/main" id="{51DDF4C2-BA67-BD4B-A410-563E29863176}"/>
              </a:ext>
            </a:extLst>
          </p:cNvPr>
          <p:cNvPicPr>
            <a:picLocks noChangeAspect="1"/>
          </p:cNvPicPr>
          <p:nvPr userDrawn="1"/>
        </p:nvPicPr>
        <p:blipFill>
          <a:blip r:embed="rId3"/>
          <a:stretch>
            <a:fillRect/>
          </a:stretch>
        </p:blipFill>
        <p:spPr>
          <a:xfrm>
            <a:off x="343065" y="305407"/>
            <a:ext cx="2508969" cy="289497"/>
          </a:xfrm>
          <a:prstGeom prst="rect">
            <a:avLst/>
          </a:prstGeom>
        </p:spPr>
      </p:pic>
      <p:pic>
        <p:nvPicPr>
          <p:cNvPr id="10" name="Picture 9">
            <a:extLst>
              <a:ext uri="{FF2B5EF4-FFF2-40B4-BE49-F238E27FC236}">
                <a16:creationId xmlns:a16="http://schemas.microsoft.com/office/drawing/2014/main" id="{FA5480B5-6974-624D-B920-9621240FC586}"/>
              </a:ext>
            </a:extLst>
          </p:cNvPr>
          <p:cNvPicPr>
            <a:picLocks noChangeAspect="1"/>
          </p:cNvPicPr>
          <p:nvPr userDrawn="1"/>
        </p:nvPicPr>
        <p:blipFill rotWithShape="1">
          <a:blip r:embed="rId4"/>
          <a:srcRect l="35446" b="23513"/>
          <a:stretch/>
        </p:blipFill>
        <p:spPr>
          <a:xfrm>
            <a:off x="0" y="5139116"/>
            <a:ext cx="1450731" cy="1718884"/>
          </a:xfrm>
          <a:prstGeom prst="rect">
            <a:avLst/>
          </a:prstGeom>
        </p:spPr>
      </p:pic>
      <p:pic>
        <p:nvPicPr>
          <p:cNvPr id="11" name="Picture 10">
            <a:extLst>
              <a:ext uri="{FF2B5EF4-FFF2-40B4-BE49-F238E27FC236}">
                <a16:creationId xmlns:a16="http://schemas.microsoft.com/office/drawing/2014/main" id="{A6A0AA2D-979A-3542-B125-52B71F4F55C7}"/>
              </a:ext>
            </a:extLst>
          </p:cNvPr>
          <p:cNvPicPr>
            <a:picLocks noChangeAspect="1"/>
          </p:cNvPicPr>
          <p:nvPr userDrawn="1"/>
        </p:nvPicPr>
        <p:blipFill>
          <a:blip r:embed="rId5"/>
          <a:stretch>
            <a:fillRect/>
          </a:stretch>
        </p:blipFill>
        <p:spPr>
          <a:xfrm rot="16200000">
            <a:off x="7618363" y="1245088"/>
            <a:ext cx="1351700" cy="1013775"/>
          </a:xfrm>
          <a:prstGeom prst="rect">
            <a:avLst/>
          </a:prstGeom>
        </p:spPr>
      </p:pic>
      <p:pic>
        <p:nvPicPr>
          <p:cNvPr id="14" name="Picture 13">
            <a:extLst>
              <a:ext uri="{FF2B5EF4-FFF2-40B4-BE49-F238E27FC236}">
                <a16:creationId xmlns:a16="http://schemas.microsoft.com/office/drawing/2014/main" id="{A194C876-0A6A-534E-ABA8-E4842D6B56B6}"/>
              </a:ext>
            </a:extLst>
          </p:cNvPr>
          <p:cNvPicPr>
            <a:picLocks noChangeAspect="1"/>
          </p:cNvPicPr>
          <p:nvPr userDrawn="1"/>
        </p:nvPicPr>
        <p:blipFill rotWithShape="1">
          <a:blip r:embed="rId6"/>
          <a:srcRect t="5" r="8043" b="-142998"/>
          <a:stretch/>
        </p:blipFill>
        <p:spPr>
          <a:xfrm>
            <a:off x="343065" y="700232"/>
            <a:ext cx="8408608" cy="45719"/>
          </a:xfrm>
          <a:prstGeom prst="rect">
            <a:avLst/>
          </a:prstGeom>
        </p:spPr>
      </p:pic>
      <p:sp>
        <p:nvSpPr>
          <p:cNvPr id="12" name="Title 1"/>
          <p:cNvSpPr>
            <a:spLocks noGrp="1"/>
          </p:cNvSpPr>
          <p:nvPr>
            <p:ph type="ctrTitle"/>
          </p:nvPr>
        </p:nvSpPr>
        <p:spPr>
          <a:xfrm>
            <a:off x="685800" y="1394924"/>
            <a:ext cx="7772400" cy="1795008"/>
          </a:xfrm>
        </p:spPr>
        <p:txBody>
          <a:bodyPr anchor="b">
            <a:normAutofit/>
          </a:bodyPr>
          <a:lstStyle>
            <a:lvl1pPr algn="ctr">
              <a:defRPr sz="4400">
                <a:solidFill>
                  <a:schemeClr val="bg1"/>
                </a:solidFill>
                <a:latin typeface="Arial" panose="020B0604020202020204" pitchFamily="34" charset="0"/>
                <a:cs typeface="Arial" panose="020B0604020202020204" pitchFamily="34" charset="0"/>
              </a:defRPr>
            </a:lvl1pPr>
          </a:lstStyle>
          <a:p>
            <a:r>
              <a:rPr lang="en-US" dirty="0"/>
              <a:t>Click to edit Master title</a:t>
            </a:r>
          </a:p>
        </p:txBody>
      </p:sp>
    </p:spTree>
    <p:extLst>
      <p:ext uri="{BB962C8B-B14F-4D97-AF65-F5344CB8AC3E}">
        <p14:creationId xmlns:p14="http://schemas.microsoft.com/office/powerpoint/2010/main" val="2321033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3_Title and Content">
    <p:spTree>
      <p:nvGrpSpPr>
        <p:cNvPr id="1" name="Shape 39"/>
        <p:cNvGrpSpPr/>
        <p:nvPr/>
      </p:nvGrpSpPr>
      <p:grpSpPr>
        <a:xfrm>
          <a:off x="0" y="0"/>
          <a:ext cx="0" cy="0"/>
          <a:chOff x="0" y="0"/>
          <a:chExt cx="0" cy="0"/>
        </a:xfrm>
      </p:grpSpPr>
      <p:pic>
        <p:nvPicPr>
          <p:cNvPr id="40" name="Google Shape;40;p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1" name="Google Shape;41;p5"/>
          <p:cNvSpPr txBox="1">
            <a:spLocks noGrp="1"/>
          </p:cNvSpPr>
          <p:nvPr>
            <p:ph type="title"/>
          </p:nvPr>
        </p:nvSpPr>
        <p:spPr>
          <a:xfrm>
            <a:off x="628650" y="365128"/>
            <a:ext cx="7886700" cy="86546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Arial"/>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628650" y="1535066"/>
            <a:ext cx="7886700" cy="4256453"/>
          </a:xfrm>
          <a:prstGeom prst="rect">
            <a:avLst/>
          </a:prstGeom>
          <a:noFill/>
          <a:ln>
            <a:noFill/>
          </a:ln>
        </p:spPr>
        <p:txBody>
          <a:bodyPr spcFirstLastPara="1" wrap="square" lIns="91425" tIns="45700" rIns="91425" bIns="45700" anchor="t" anchorCtr="0">
            <a:noAutofit/>
          </a:bodyPr>
          <a:lstStyle>
            <a:lvl1pPr marL="342900" lvl="0" indent="-285750" algn="l">
              <a:lnSpc>
                <a:spcPct val="90000"/>
              </a:lnSpc>
              <a:spcBef>
                <a:spcPts val="750"/>
              </a:spcBef>
              <a:spcAft>
                <a:spcPts val="0"/>
              </a:spcAft>
              <a:buClr>
                <a:schemeClr val="lt1"/>
              </a:buClr>
              <a:buSzPts val="2400"/>
              <a:buChar char="•"/>
              <a:defRPr sz="1800">
                <a:solidFill>
                  <a:schemeClr val="lt1"/>
                </a:solidFill>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5"/>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Arial"/>
                <a:ea typeface="Arial"/>
                <a:cs typeface="Arial"/>
                <a:sym typeface="Arial"/>
              </a:defRPr>
            </a:lvl1pPr>
            <a:lvl2pPr marL="0" lvl="1" indent="0" algn="r">
              <a:spcBef>
                <a:spcPts val="0"/>
              </a:spcBef>
              <a:buNone/>
              <a:defRPr sz="900">
                <a:solidFill>
                  <a:schemeClr val="lt1"/>
                </a:solidFill>
                <a:latin typeface="Arial"/>
                <a:ea typeface="Arial"/>
                <a:cs typeface="Arial"/>
                <a:sym typeface="Arial"/>
              </a:defRPr>
            </a:lvl2pPr>
            <a:lvl3pPr marL="0" lvl="2" indent="0" algn="r">
              <a:spcBef>
                <a:spcPts val="0"/>
              </a:spcBef>
              <a:buNone/>
              <a:defRPr sz="900">
                <a:solidFill>
                  <a:schemeClr val="lt1"/>
                </a:solidFill>
                <a:latin typeface="Arial"/>
                <a:ea typeface="Arial"/>
                <a:cs typeface="Arial"/>
                <a:sym typeface="Arial"/>
              </a:defRPr>
            </a:lvl3pPr>
            <a:lvl4pPr marL="0" lvl="3" indent="0" algn="r">
              <a:spcBef>
                <a:spcPts val="0"/>
              </a:spcBef>
              <a:buNone/>
              <a:defRPr sz="900">
                <a:solidFill>
                  <a:schemeClr val="lt1"/>
                </a:solidFill>
                <a:latin typeface="Arial"/>
                <a:ea typeface="Arial"/>
                <a:cs typeface="Arial"/>
                <a:sym typeface="Arial"/>
              </a:defRPr>
            </a:lvl4pPr>
            <a:lvl5pPr marL="0" lvl="4" indent="0" algn="r">
              <a:spcBef>
                <a:spcPts val="0"/>
              </a:spcBef>
              <a:buNone/>
              <a:defRPr sz="900">
                <a:solidFill>
                  <a:schemeClr val="lt1"/>
                </a:solidFill>
                <a:latin typeface="Arial"/>
                <a:ea typeface="Arial"/>
                <a:cs typeface="Arial"/>
                <a:sym typeface="Arial"/>
              </a:defRPr>
            </a:lvl5pPr>
            <a:lvl6pPr marL="0" lvl="5" indent="0" algn="r">
              <a:spcBef>
                <a:spcPts val="0"/>
              </a:spcBef>
              <a:buNone/>
              <a:defRPr sz="900">
                <a:solidFill>
                  <a:schemeClr val="lt1"/>
                </a:solidFill>
                <a:latin typeface="Arial"/>
                <a:ea typeface="Arial"/>
                <a:cs typeface="Arial"/>
                <a:sym typeface="Arial"/>
              </a:defRPr>
            </a:lvl6pPr>
            <a:lvl7pPr marL="0" lvl="6" indent="0" algn="r">
              <a:spcBef>
                <a:spcPts val="0"/>
              </a:spcBef>
              <a:buNone/>
              <a:defRPr sz="900">
                <a:solidFill>
                  <a:schemeClr val="lt1"/>
                </a:solidFill>
                <a:latin typeface="Arial"/>
                <a:ea typeface="Arial"/>
                <a:cs typeface="Arial"/>
                <a:sym typeface="Arial"/>
              </a:defRPr>
            </a:lvl7pPr>
            <a:lvl8pPr marL="0" lvl="7" indent="0" algn="r">
              <a:spcBef>
                <a:spcPts val="0"/>
              </a:spcBef>
              <a:buNone/>
              <a:defRPr sz="900">
                <a:solidFill>
                  <a:schemeClr val="lt1"/>
                </a:solidFill>
                <a:latin typeface="Arial"/>
                <a:ea typeface="Arial"/>
                <a:cs typeface="Arial"/>
                <a:sym typeface="Arial"/>
              </a:defRPr>
            </a:lvl8pPr>
            <a:lvl9pPr marL="0" lvl="8" indent="0" algn="r">
              <a:spcBef>
                <a:spcPts val="0"/>
              </a:spcBef>
              <a:buNone/>
              <a:defRPr sz="900">
                <a:solidFill>
                  <a:schemeClr val="lt1"/>
                </a:solidFill>
                <a:latin typeface="Arial"/>
                <a:ea typeface="Arial"/>
                <a:cs typeface="Arial"/>
                <a:sym typeface="Arial"/>
              </a:defRPr>
            </a:lvl9pPr>
          </a:lstStyle>
          <a:p>
            <a:fld id="{00000000-1234-1234-1234-123412341234}" type="slidenum">
              <a:rPr lang="en-GB" smtClean="0"/>
              <a:pPr/>
              <a:t>‹#›</a:t>
            </a:fld>
            <a:endParaRPr lang="en-GB"/>
          </a:p>
        </p:txBody>
      </p:sp>
      <p:pic>
        <p:nvPicPr>
          <p:cNvPr id="44" name="Google Shape;44;p5"/>
          <p:cNvPicPr preferRelativeResize="0"/>
          <p:nvPr/>
        </p:nvPicPr>
        <p:blipFill rotWithShape="1">
          <a:blip r:embed="rId3">
            <a:alphaModFix/>
          </a:blip>
          <a:srcRect/>
          <a:stretch/>
        </p:blipFill>
        <p:spPr>
          <a:xfrm>
            <a:off x="307244" y="6295303"/>
            <a:ext cx="2397125" cy="368789"/>
          </a:xfrm>
          <a:prstGeom prst="rect">
            <a:avLst/>
          </a:prstGeom>
          <a:noFill/>
          <a:ln>
            <a:noFill/>
          </a:ln>
        </p:spPr>
      </p:pic>
      <p:pic>
        <p:nvPicPr>
          <p:cNvPr id="45" name="Google Shape;45;p5"/>
          <p:cNvPicPr preferRelativeResize="0"/>
          <p:nvPr/>
        </p:nvPicPr>
        <p:blipFill rotWithShape="1">
          <a:blip r:embed="rId4">
            <a:alphaModFix/>
          </a:blip>
          <a:srcRect t="5" r="8043" b="-142997"/>
          <a:stretch/>
        </p:blipFill>
        <p:spPr>
          <a:xfrm>
            <a:off x="300039" y="6070928"/>
            <a:ext cx="8292617" cy="60118"/>
          </a:xfrm>
          <a:prstGeom prst="rect">
            <a:avLst/>
          </a:prstGeom>
          <a:noFill/>
          <a:ln>
            <a:noFill/>
          </a:ln>
        </p:spPr>
      </p:pic>
    </p:spTree>
    <p:extLst>
      <p:ext uri="{BB962C8B-B14F-4D97-AF65-F5344CB8AC3E}">
        <p14:creationId xmlns:p14="http://schemas.microsoft.com/office/powerpoint/2010/main" val="3578198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78788"/>
          </a:xfrm>
        </p:spPr>
        <p:txBody>
          <a:bodyPr vert="horz" lIns="91440" tIns="45720" rIns="91440" bIns="45720" rtlCol="0" anchor="ctr">
            <a:normAutofit/>
          </a:bodyPr>
          <a:lstStyle>
            <a:lvl1pPr>
              <a:defRPr lang="en-US" sz="3200" kern="1200" baseline="0" dirty="0">
                <a:solidFill>
                  <a:srgbClr val="193E72"/>
                </a:solidFill>
                <a:latin typeface="Arial" panose="020B0604020202020204" pitchFamily="34" charset="0"/>
                <a:ea typeface="+mj-ea"/>
                <a:cs typeface="Arial" panose="020B0604020202020204" pitchFamily="34" charset="0"/>
              </a:defRPr>
            </a:lvl1pPr>
          </a:lstStyle>
          <a:p>
            <a:pPr lvl="0" defTabSz="914377"/>
            <a:endParaRPr lang="en-US" dirty="0"/>
          </a:p>
        </p:txBody>
      </p:sp>
      <p:sp>
        <p:nvSpPr>
          <p:cNvPr id="3" name="Content Placeholder 2"/>
          <p:cNvSpPr>
            <a:spLocks noGrp="1"/>
          </p:cNvSpPr>
          <p:nvPr>
            <p:ph idx="1"/>
          </p:nvPr>
        </p:nvSpPr>
        <p:spPr>
          <a:xfrm>
            <a:off x="628650" y="1594435"/>
            <a:ext cx="7886700" cy="4485090"/>
          </a:xfrm>
        </p:spPr>
        <p:txBody>
          <a:bodyPr/>
          <a:lstStyle>
            <a:lvl1pPr>
              <a:defRPr sz="2400">
                <a:solidFill>
                  <a:srgbClr val="193E72"/>
                </a:solidFill>
                <a:latin typeface="Arial" panose="020B0604020202020204" pitchFamily="34" charset="0"/>
                <a:cs typeface="Arial" panose="020B0604020202020204" pitchFamily="34" charset="0"/>
              </a:defRPr>
            </a:lvl1pPr>
            <a:lvl2pPr>
              <a:defRPr sz="2000">
                <a:solidFill>
                  <a:srgbClr val="193E72"/>
                </a:solidFill>
                <a:latin typeface="Arial" panose="020B0604020202020204" pitchFamily="34" charset="0"/>
                <a:cs typeface="Arial" panose="020B0604020202020204" pitchFamily="34" charset="0"/>
              </a:defRPr>
            </a:lvl2pPr>
            <a:lvl3pPr>
              <a:defRPr sz="1800">
                <a:solidFill>
                  <a:srgbClr val="193E72"/>
                </a:solidFill>
                <a:latin typeface="Arial" panose="020B0604020202020204" pitchFamily="34" charset="0"/>
                <a:cs typeface="Arial" panose="020B0604020202020204" pitchFamily="34" charset="0"/>
              </a:defRPr>
            </a:lvl3pPr>
            <a:lvl4pPr>
              <a:defRPr>
                <a:solidFill>
                  <a:srgbClr val="193E72"/>
                </a:solidFill>
                <a:latin typeface="Arial" panose="020B0604020202020204" pitchFamily="34" charset="0"/>
                <a:cs typeface="Arial" panose="020B0604020202020204" pitchFamily="34" charset="0"/>
              </a:defRPr>
            </a:lvl4pPr>
            <a:lvl5pPr>
              <a:defRPr>
                <a:solidFill>
                  <a:srgbClr val="193E72"/>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193E72"/>
                </a:solidFill>
              </a:defRPr>
            </a:lvl1pPr>
          </a:lstStyle>
          <a:p>
            <a:fld id="{7CFB3D76-E95C-734A-BDD4-10A5E36E6C85}" type="slidenum">
              <a:rPr lang="en-US" smtClean="0"/>
              <a:pPr/>
              <a:t>‹#›</a:t>
            </a:fld>
            <a:endParaRPr lang="en-US" dirty="0"/>
          </a:p>
        </p:txBody>
      </p:sp>
      <p:pic>
        <p:nvPicPr>
          <p:cNvPr id="10" name="Picture 9">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2"/>
          <a:srcRect t="5" r="8043" b="-142998"/>
          <a:stretch/>
        </p:blipFill>
        <p:spPr>
          <a:xfrm>
            <a:off x="355078" y="6289448"/>
            <a:ext cx="8408608" cy="45719"/>
          </a:xfrm>
          <a:prstGeom prst="rect">
            <a:avLst/>
          </a:prstGeom>
        </p:spPr>
      </p:pic>
      <p:pic>
        <p:nvPicPr>
          <p:cNvPr id="8" name="Picture 7">
            <a:extLst>
              <a:ext uri="{FF2B5EF4-FFF2-40B4-BE49-F238E27FC236}">
                <a16:creationId xmlns:a16="http://schemas.microsoft.com/office/drawing/2014/main" id="{208A54CF-20E3-954B-891E-9D1574148F54}"/>
              </a:ext>
            </a:extLst>
          </p:cNvPr>
          <p:cNvPicPr>
            <a:picLocks noChangeAspect="1"/>
          </p:cNvPicPr>
          <p:nvPr userDrawn="1"/>
        </p:nvPicPr>
        <p:blipFill>
          <a:blip r:embed="rId3"/>
          <a:stretch>
            <a:fillRect/>
          </a:stretch>
        </p:blipFill>
        <p:spPr>
          <a:xfrm>
            <a:off x="367778" y="6413929"/>
            <a:ext cx="2508969" cy="289497"/>
          </a:xfrm>
          <a:prstGeom prst="rect">
            <a:avLst/>
          </a:prstGeom>
        </p:spPr>
      </p:pic>
    </p:spTree>
    <p:extLst>
      <p:ext uri="{BB962C8B-B14F-4D97-AF65-F5344CB8AC3E}">
        <p14:creationId xmlns:p14="http://schemas.microsoft.com/office/powerpoint/2010/main" val="215967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159836-0BF3-9745-84B4-2B2A061163E2}"/>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31FFD5EE-CD38-6846-8C85-85B53F01AFF0}"/>
              </a:ext>
            </a:extLst>
          </p:cNvPr>
          <p:cNvPicPr>
            <a:picLocks noChangeAspect="1"/>
          </p:cNvPicPr>
          <p:nvPr userDrawn="1"/>
        </p:nvPicPr>
        <p:blipFill>
          <a:blip r:embed="rId3"/>
          <a:stretch>
            <a:fillRect/>
          </a:stretch>
        </p:blipFill>
        <p:spPr>
          <a:xfrm>
            <a:off x="367778" y="6432979"/>
            <a:ext cx="2508969" cy="289497"/>
          </a:xfrm>
          <a:prstGeom prst="rect">
            <a:avLst/>
          </a:prstGeom>
        </p:spPr>
      </p:pic>
      <p:sp>
        <p:nvSpPr>
          <p:cNvPr id="2" name="Title 1"/>
          <p:cNvSpPr>
            <a:spLocks noGrp="1"/>
          </p:cNvSpPr>
          <p:nvPr>
            <p:ph type="title"/>
          </p:nvPr>
        </p:nvSpPr>
        <p:spPr>
          <a:xfrm>
            <a:off x="628650" y="365127"/>
            <a:ext cx="7886700" cy="878788"/>
          </a:xfrm>
        </p:spPr>
        <p:txBody>
          <a:bodyPr vert="horz" lIns="91440" tIns="45720" rIns="91440" bIns="45720" rtlCol="0" anchor="ctr">
            <a:normAutofit/>
          </a:bodyPr>
          <a:lstStyle>
            <a:lvl1pPr>
              <a:defRPr lang="en-US" sz="3200" kern="1200" baseline="0" dirty="0">
                <a:solidFill>
                  <a:schemeClr val="bg1"/>
                </a:solidFill>
                <a:latin typeface="Arial" panose="020B0604020202020204" pitchFamily="34" charset="0"/>
                <a:ea typeface="+mj-ea"/>
                <a:cs typeface="Arial" panose="020B0604020202020204" pitchFamily="34" charset="0"/>
              </a:defRPr>
            </a:lvl1pPr>
          </a:lstStyle>
          <a:p>
            <a:pPr lvl="0" defTabSz="914377"/>
            <a:endParaRPr lang="en-US" dirty="0"/>
          </a:p>
        </p:txBody>
      </p:sp>
      <p:sp>
        <p:nvSpPr>
          <p:cNvPr id="3" name="Content Placeholder 2"/>
          <p:cNvSpPr>
            <a:spLocks noGrp="1"/>
          </p:cNvSpPr>
          <p:nvPr>
            <p:ph idx="1"/>
          </p:nvPr>
        </p:nvSpPr>
        <p:spPr>
          <a:xfrm>
            <a:off x="628650" y="1594435"/>
            <a:ext cx="7886700" cy="4485090"/>
          </a:xfrm>
        </p:spPr>
        <p:txBody>
          <a:bodyPr/>
          <a:lstStyle>
            <a:lvl1pPr>
              <a:defRPr sz="24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1800">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CFB3D76-E95C-734A-BDD4-10A5E36E6C85}" type="slidenum">
              <a:rPr lang="en-US" smtClean="0"/>
              <a:pPr/>
              <a:t>‹#›</a:t>
            </a:fld>
            <a:endParaRPr lang="en-US" dirty="0"/>
          </a:p>
        </p:txBody>
      </p:sp>
      <p:pic>
        <p:nvPicPr>
          <p:cNvPr id="8" name="Picture 7">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4"/>
          <a:srcRect t="5" r="8043" b="-142998"/>
          <a:stretch/>
        </p:blipFill>
        <p:spPr>
          <a:xfrm>
            <a:off x="355078" y="6289448"/>
            <a:ext cx="8408608" cy="45719"/>
          </a:xfrm>
          <a:prstGeom prst="rect">
            <a:avLst/>
          </a:prstGeom>
        </p:spPr>
      </p:pic>
    </p:spTree>
    <p:extLst>
      <p:ext uri="{BB962C8B-B14F-4D97-AF65-F5344CB8AC3E}">
        <p14:creationId xmlns:p14="http://schemas.microsoft.com/office/powerpoint/2010/main" val="479901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28D1B0-B452-704B-938B-EDEA0312122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11" name="Picture 10">
            <a:extLst>
              <a:ext uri="{FF2B5EF4-FFF2-40B4-BE49-F238E27FC236}">
                <a16:creationId xmlns:a16="http://schemas.microsoft.com/office/drawing/2014/main" id="{DBBDF930-E7E6-A24E-82E8-7A215996DD9C}"/>
              </a:ext>
            </a:extLst>
          </p:cNvPr>
          <p:cNvPicPr>
            <a:picLocks noChangeAspect="1"/>
          </p:cNvPicPr>
          <p:nvPr userDrawn="1"/>
        </p:nvPicPr>
        <p:blipFill>
          <a:blip r:embed="rId4"/>
          <a:stretch>
            <a:fillRect/>
          </a:stretch>
        </p:blipFill>
        <p:spPr>
          <a:xfrm>
            <a:off x="356972" y="305407"/>
            <a:ext cx="2508969" cy="289497"/>
          </a:xfrm>
          <a:prstGeom prst="rect">
            <a:avLst/>
          </a:prstGeom>
        </p:spPr>
      </p:pic>
      <p:pic>
        <p:nvPicPr>
          <p:cNvPr id="12" name="Picture 11">
            <a:extLst>
              <a:ext uri="{FF2B5EF4-FFF2-40B4-BE49-F238E27FC236}">
                <a16:creationId xmlns:a16="http://schemas.microsoft.com/office/drawing/2014/main" id="{C8D18802-5872-5C4C-8828-27A6A449776D}"/>
              </a:ext>
            </a:extLst>
          </p:cNvPr>
          <p:cNvPicPr>
            <a:picLocks noChangeAspect="1"/>
          </p:cNvPicPr>
          <p:nvPr userDrawn="1"/>
        </p:nvPicPr>
        <p:blipFill rotWithShape="1">
          <a:blip r:embed="rId5"/>
          <a:srcRect l="8151" b="33145"/>
          <a:stretch/>
        </p:blipFill>
        <p:spPr>
          <a:xfrm>
            <a:off x="1" y="4855986"/>
            <a:ext cx="2603156" cy="2002015"/>
          </a:xfrm>
          <a:prstGeom prst="rect">
            <a:avLst/>
          </a:prstGeom>
        </p:spPr>
      </p:pic>
      <p:pic>
        <p:nvPicPr>
          <p:cNvPr id="14" name="Picture 13">
            <a:extLst>
              <a:ext uri="{FF2B5EF4-FFF2-40B4-BE49-F238E27FC236}">
                <a16:creationId xmlns:a16="http://schemas.microsoft.com/office/drawing/2014/main" id="{49102F8E-1CD9-A74E-BF20-75BD99591185}"/>
              </a:ext>
            </a:extLst>
          </p:cNvPr>
          <p:cNvPicPr>
            <a:picLocks noChangeAspect="1"/>
          </p:cNvPicPr>
          <p:nvPr userDrawn="1"/>
        </p:nvPicPr>
        <p:blipFill>
          <a:blip r:embed="rId6"/>
          <a:stretch>
            <a:fillRect/>
          </a:stretch>
        </p:blipFill>
        <p:spPr>
          <a:xfrm>
            <a:off x="7724201" y="1297901"/>
            <a:ext cx="857053" cy="687526"/>
          </a:xfrm>
          <a:prstGeom prst="rect">
            <a:avLst/>
          </a:prstGeom>
        </p:spPr>
      </p:pic>
      <p:sp>
        <p:nvSpPr>
          <p:cNvPr id="15" name="Slide Number Placeholder 5">
            <a:extLst>
              <a:ext uri="{FF2B5EF4-FFF2-40B4-BE49-F238E27FC236}">
                <a16:creationId xmlns:a16="http://schemas.microsoft.com/office/drawing/2014/main" id="{F49EADBA-939F-154D-8FC0-95417D739CEF}"/>
              </a:ext>
            </a:extLst>
          </p:cNvPr>
          <p:cNvSpPr>
            <a:spLocks noGrp="1"/>
          </p:cNvSpPr>
          <p:nvPr>
            <p:ph type="sldNum" sz="quarter" idx="12"/>
          </p:nvPr>
        </p:nvSpPr>
        <p:spPr>
          <a:xfrm>
            <a:off x="6457950" y="6356351"/>
            <a:ext cx="2057400" cy="365125"/>
          </a:xfrm>
        </p:spPr>
        <p:txBody>
          <a:bodyPr/>
          <a:lstStyle>
            <a:lvl1pPr>
              <a:defRPr>
                <a:solidFill>
                  <a:srgbClr val="193E72"/>
                </a:solidFill>
              </a:defRPr>
            </a:lvl1pPr>
          </a:lstStyle>
          <a:p>
            <a:fld id="{7CFB3D76-E95C-734A-BDD4-10A5E36E6C85}" type="slidenum">
              <a:rPr lang="en-US" smtClean="0"/>
              <a:pPr/>
              <a:t>‹#›</a:t>
            </a:fld>
            <a:endParaRPr lang="en-US" dirty="0"/>
          </a:p>
        </p:txBody>
      </p:sp>
    </p:spTree>
    <p:extLst>
      <p:ext uri="{BB962C8B-B14F-4D97-AF65-F5344CB8AC3E}">
        <p14:creationId xmlns:p14="http://schemas.microsoft.com/office/powerpoint/2010/main" val="3855845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3BCD03-8DA9-8644-883F-FE87EF47F834}"/>
              </a:ext>
            </a:extLst>
          </p:cNvPr>
          <p:cNvPicPr>
            <a:picLocks noChangeAspect="1"/>
          </p:cNvPicPr>
          <p:nvPr userDrawn="1"/>
        </p:nvPicPr>
        <p:blipFill>
          <a:blip r:embed="rId2"/>
          <a:stretch>
            <a:fillRect/>
          </a:stretch>
        </p:blipFill>
        <p:spPr>
          <a:xfrm>
            <a:off x="0" y="0"/>
            <a:ext cx="9144000" cy="6857999"/>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11" name="Picture 10">
            <a:extLst>
              <a:ext uri="{FF2B5EF4-FFF2-40B4-BE49-F238E27FC236}">
                <a16:creationId xmlns:a16="http://schemas.microsoft.com/office/drawing/2014/main" id="{DBBDF930-E7E6-A24E-82E8-7A215996DD9C}"/>
              </a:ext>
            </a:extLst>
          </p:cNvPr>
          <p:cNvPicPr>
            <a:picLocks noChangeAspect="1"/>
          </p:cNvPicPr>
          <p:nvPr userDrawn="1"/>
        </p:nvPicPr>
        <p:blipFill>
          <a:blip r:embed="rId4"/>
          <a:stretch>
            <a:fillRect/>
          </a:stretch>
        </p:blipFill>
        <p:spPr>
          <a:xfrm>
            <a:off x="356972" y="305407"/>
            <a:ext cx="2508969" cy="289497"/>
          </a:xfrm>
          <a:prstGeom prst="rect">
            <a:avLst/>
          </a:prstGeom>
        </p:spPr>
      </p:pic>
      <p:pic>
        <p:nvPicPr>
          <p:cNvPr id="8" name="Picture 7">
            <a:extLst>
              <a:ext uri="{FF2B5EF4-FFF2-40B4-BE49-F238E27FC236}">
                <a16:creationId xmlns:a16="http://schemas.microsoft.com/office/drawing/2014/main" id="{BEA578CD-D266-0943-AA85-1C9F036ACC27}"/>
              </a:ext>
            </a:extLst>
          </p:cNvPr>
          <p:cNvPicPr>
            <a:picLocks noChangeAspect="1"/>
          </p:cNvPicPr>
          <p:nvPr userDrawn="1"/>
        </p:nvPicPr>
        <p:blipFill rotWithShape="1">
          <a:blip r:embed="rId5"/>
          <a:srcRect l="24256" b="21461"/>
          <a:stretch/>
        </p:blipFill>
        <p:spPr>
          <a:xfrm>
            <a:off x="0" y="4697078"/>
            <a:ext cx="2113280" cy="2160921"/>
          </a:xfrm>
          <a:prstGeom prst="rect">
            <a:avLst/>
          </a:prstGeom>
        </p:spPr>
      </p:pic>
      <p:pic>
        <p:nvPicPr>
          <p:cNvPr id="12" name="Picture 11">
            <a:extLst>
              <a:ext uri="{FF2B5EF4-FFF2-40B4-BE49-F238E27FC236}">
                <a16:creationId xmlns:a16="http://schemas.microsoft.com/office/drawing/2014/main" id="{D50D9D2C-1DB4-1B49-B458-B488A8F573FC}"/>
              </a:ext>
            </a:extLst>
          </p:cNvPr>
          <p:cNvPicPr>
            <a:picLocks noChangeAspect="1"/>
          </p:cNvPicPr>
          <p:nvPr userDrawn="1"/>
        </p:nvPicPr>
        <p:blipFill>
          <a:blip r:embed="rId6"/>
          <a:stretch>
            <a:fillRect/>
          </a:stretch>
        </p:blipFill>
        <p:spPr>
          <a:xfrm rot="1782855">
            <a:off x="7583610" y="1466170"/>
            <a:ext cx="927164" cy="463582"/>
          </a:xfrm>
          <a:prstGeom prst="rect">
            <a:avLst/>
          </a:prstGeom>
        </p:spPr>
      </p:pic>
      <p:sp>
        <p:nvSpPr>
          <p:cNvPr id="16" name="Slide Number Placeholder 5">
            <a:extLst>
              <a:ext uri="{FF2B5EF4-FFF2-40B4-BE49-F238E27FC236}">
                <a16:creationId xmlns:a16="http://schemas.microsoft.com/office/drawing/2014/main" id="{33EF16F1-2F79-A445-B116-CEEA06E3BB11}"/>
              </a:ext>
            </a:extLst>
          </p:cNvPr>
          <p:cNvSpPr>
            <a:spLocks noGrp="1"/>
          </p:cNvSpPr>
          <p:nvPr>
            <p:ph type="sldNum" sz="quarter" idx="12"/>
          </p:nvPr>
        </p:nvSpPr>
        <p:spPr>
          <a:xfrm>
            <a:off x="6457950" y="6356351"/>
            <a:ext cx="2057400" cy="365125"/>
          </a:xfrm>
        </p:spPr>
        <p:txBody>
          <a:bodyPr/>
          <a:lstStyle>
            <a:lvl1pPr>
              <a:defRPr>
                <a:solidFill>
                  <a:srgbClr val="193E72"/>
                </a:solidFill>
              </a:defRPr>
            </a:lvl1pPr>
          </a:lstStyle>
          <a:p>
            <a:fld id="{7CFB3D76-E95C-734A-BDD4-10A5E36E6C85}" type="slidenum">
              <a:rPr lang="en-US" smtClean="0"/>
              <a:pPr/>
              <a:t>‹#›</a:t>
            </a:fld>
            <a:endParaRPr lang="en-US" dirty="0"/>
          </a:p>
        </p:txBody>
      </p:sp>
    </p:spTree>
    <p:extLst>
      <p:ext uri="{BB962C8B-B14F-4D97-AF65-F5344CB8AC3E}">
        <p14:creationId xmlns:p14="http://schemas.microsoft.com/office/powerpoint/2010/main" val="2367690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2F651B7-605C-1947-B328-9E780F5552C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11" name="Picture 10">
            <a:extLst>
              <a:ext uri="{FF2B5EF4-FFF2-40B4-BE49-F238E27FC236}">
                <a16:creationId xmlns:a16="http://schemas.microsoft.com/office/drawing/2014/main" id="{DBBDF930-E7E6-A24E-82E8-7A215996DD9C}"/>
              </a:ext>
            </a:extLst>
          </p:cNvPr>
          <p:cNvPicPr>
            <a:picLocks noChangeAspect="1"/>
          </p:cNvPicPr>
          <p:nvPr userDrawn="1"/>
        </p:nvPicPr>
        <p:blipFill>
          <a:blip r:embed="rId4"/>
          <a:stretch>
            <a:fillRect/>
          </a:stretch>
        </p:blipFill>
        <p:spPr>
          <a:xfrm>
            <a:off x="356972" y="305407"/>
            <a:ext cx="2508969" cy="289497"/>
          </a:xfrm>
          <a:prstGeom prst="rect">
            <a:avLst/>
          </a:prstGeom>
        </p:spPr>
      </p:pic>
      <p:pic>
        <p:nvPicPr>
          <p:cNvPr id="13" name="Picture 12">
            <a:extLst>
              <a:ext uri="{FF2B5EF4-FFF2-40B4-BE49-F238E27FC236}">
                <a16:creationId xmlns:a16="http://schemas.microsoft.com/office/drawing/2014/main" id="{5D8FEDE6-9EC2-5049-BB67-104741B13C67}"/>
              </a:ext>
            </a:extLst>
          </p:cNvPr>
          <p:cNvPicPr>
            <a:picLocks noChangeAspect="1"/>
          </p:cNvPicPr>
          <p:nvPr userDrawn="1"/>
        </p:nvPicPr>
        <p:blipFill>
          <a:blip r:embed="rId5"/>
          <a:stretch>
            <a:fillRect/>
          </a:stretch>
        </p:blipFill>
        <p:spPr>
          <a:xfrm>
            <a:off x="0" y="5578154"/>
            <a:ext cx="1925862" cy="1279845"/>
          </a:xfrm>
          <a:prstGeom prst="rect">
            <a:avLst/>
          </a:prstGeom>
        </p:spPr>
      </p:pic>
      <p:pic>
        <p:nvPicPr>
          <p:cNvPr id="15" name="Picture 14">
            <a:extLst>
              <a:ext uri="{FF2B5EF4-FFF2-40B4-BE49-F238E27FC236}">
                <a16:creationId xmlns:a16="http://schemas.microsoft.com/office/drawing/2014/main" id="{FF6DF7A4-087A-5A40-9577-ED62C6E9DEE3}"/>
              </a:ext>
            </a:extLst>
          </p:cNvPr>
          <p:cNvPicPr>
            <a:picLocks noChangeAspect="1"/>
          </p:cNvPicPr>
          <p:nvPr userDrawn="1"/>
        </p:nvPicPr>
        <p:blipFill>
          <a:blip r:embed="rId6"/>
          <a:stretch>
            <a:fillRect/>
          </a:stretch>
        </p:blipFill>
        <p:spPr>
          <a:xfrm rot="1927307">
            <a:off x="7740197" y="1339309"/>
            <a:ext cx="915791" cy="457896"/>
          </a:xfrm>
          <a:prstGeom prst="rect">
            <a:avLst/>
          </a:prstGeom>
        </p:spPr>
      </p:pic>
      <p:sp>
        <p:nvSpPr>
          <p:cNvPr id="16" name="Slide Number Placeholder 5">
            <a:extLst>
              <a:ext uri="{FF2B5EF4-FFF2-40B4-BE49-F238E27FC236}">
                <a16:creationId xmlns:a16="http://schemas.microsoft.com/office/drawing/2014/main" id="{C4715231-043B-1F4C-9C13-60B5947739AA}"/>
              </a:ext>
            </a:extLst>
          </p:cNvPr>
          <p:cNvSpPr>
            <a:spLocks noGrp="1"/>
          </p:cNvSpPr>
          <p:nvPr>
            <p:ph type="sldNum" sz="quarter" idx="12"/>
          </p:nvPr>
        </p:nvSpPr>
        <p:spPr>
          <a:xfrm>
            <a:off x="6457950" y="6356351"/>
            <a:ext cx="2057400" cy="365125"/>
          </a:xfrm>
        </p:spPr>
        <p:txBody>
          <a:bodyPr/>
          <a:lstStyle>
            <a:lvl1pPr>
              <a:defRPr>
                <a:solidFill>
                  <a:srgbClr val="193E72"/>
                </a:solidFill>
              </a:defRPr>
            </a:lvl1pPr>
          </a:lstStyle>
          <a:p>
            <a:fld id="{7CFB3D76-E95C-734A-BDD4-10A5E36E6C85}" type="slidenum">
              <a:rPr lang="en-US" smtClean="0"/>
              <a:pPr/>
              <a:t>‹#›</a:t>
            </a:fld>
            <a:endParaRPr lang="en-US" dirty="0"/>
          </a:p>
        </p:txBody>
      </p:sp>
    </p:spTree>
    <p:extLst>
      <p:ext uri="{BB962C8B-B14F-4D97-AF65-F5344CB8AC3E}">
        <p14:creationId xmlns:p14="http://schemas.microsoft.com/office/powerpoint/2010/main" val="296703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FC803-89F9-C241-9F76-01B078465A1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14" name="Picture 13">
            <a:extLst>
              <a:ext uri="{FF2B5EF4-FFF2-40B4-BE49-F238E27FC236}">
                <a16:creationId xmlns:a16="http://schemas.microsoft.com/office/drawing/2014/main" id="{B2ED0738-233B-E345-95E8-0F2823D2AF1D}"/>
              </a:ext>
            </a:extLst>
          </p:cNvPr>
          <p:cNvPicPr>
            <a:picLocks noChangeAspect="1"/>
          </p:cNvPicPr>
          <p:nvPr userDrawn="1"/>
        </p:nvPicPr>
        <p:blipFill rotWithShape="1">
          <a:blip r:embed="rId4"/>
          <a:srcRect l="34054" b="22345"/>
          <a:stretch/>
        </p:blipFill>
        <p:spPr>
          <a:xfrm>
            <a:off x="0" y="5147132"/>
            <a:ext cx="1452880" cy="1710867"/>
          </a:xfrm>
          <a:prstGeom prst="rect">
            <a:avLst/>
          </a:prstGeom>
        </p:spPr>
      </p:pic>
      <p:pic>
        <p:nvPicPr>
          <p:cNvPr id="16" name="Picture 15">
            <a:extLst>
              <a:ext uri="{FF2B5EF4-FFF2-40B4-BE49-F238E27FC236}">
                <a16:creationId xmlns:a16="http://schemas.microsoft.com/office/drawing/2014/main" id="{40D17B21-854B-5C46-BF28-1455E3C2D50C}"/>
              </a:ext>
            </a:extLst>
          </p:cNvPr>
          <p:cNvPicPr>
            <a:picLocks noChangeAspect="1"/>
          </p:cNvPicPr>
          <p:nvPr userDrawn="1"/>
        </p:nvPicPr>
        <p:blipFill>
          <a:blip r:embed="rId5"/>
          <a:stretch>
            <a:fillRect/>
          </a:stretch>
        </p:blipFill>
        <p:spPr>
          <a:xfrm rot="16200000">
            <a:off x="7703184" y="1455660"/>
            <a:ext cx="1198273" cy="898705"/>
          </a:xfrm>
          <a:prstGeom prst="rect">
            <a:avLst/>
          </a:prstGeom>
        </p:spPr>
      </p:pic>
      <p:sp>
        <p:nvSpPr>
          <p:cNvPr id="17" name="Slide Number Placeholder 5">
            <a:extLst>
              <a:ext uri="{FF2B5EF4-FFF2-40B4-BE49-F238E27FC236}">
                <a16:creationId xmlns:a16="http://schemas.microsoft.com/office/drawing/2014/main" id="{9940E47F-87B7-F64A-9F98-EDE359078ADC}"/>
              </a:ext>
            </a:extLst>
          </p:cNvPr>
          <p:cNvSpPr>
            <a:spLocks noGrp="1"/>
          </p:cNvSpPr>
          <p:nvPr>
            <p:ph type="sldNum" sz="quarter" idx="12"/>
          </p:nvPr>
        </p:nvSpPr>
        <p:spPr>
          <a:xfrm>
            <a:off x="6457950" y="6356351"/>
            <a:ext cx="2057400" cy="365125"/>
          </a:xfrm>
        </p:spPr>
        <p:txBody>
          <a:bodyPr/>
          <a:lstStyle>
            <a:lvl1pPr>
              <a:defRPr>
                <a:solidFill>
                  <a:schemeClr val="bg1"/>
                </a:solidFill>
              </a:defRPr>
            </a:lvl1pPr>
          </a:lstStyle>
          <a:p>
            <a:fld id="{7CFB3D76-E95C-734A-BDD4-10A5E36E6C85}" type="slidenum">
              <a:rPr lang="en-US" smtClean="0"/>
              <a:pPr/>
              <a:t>‹#›</a:t>
            </a:fld>
            <a:endParaRPr lang="en-US" dirty="0"/>
          </a:p>
        </p:txBody>
      </p:sp>
      <p:pic>
        <p:nvPicPr>
          <p:cNvPr id="18" name="Picture 17">
            <a:extLst>
              <a:ext uri="{FF2B5EF4-FFF2-40B4-BE49-F238E27FC236}">
                <a16:creationId xmlns:a16="http://schemas.microsoft.com/office/drawing/2014/main" id="{9C5864AF-4A8B-234D-9649-77DCF16FA456}"/>
              </a:ext>
            </a:extLst>
          </p:cNvPr>
          <p:cNvPicPr>
            <a:picLocks noChangeAspect="1"/>
          </p:cNvPicPr>
          <p:nvPr userDrawn="1"/>
        </p:nvPicPr>
        <p:blipFill>
          <a:blip r:embed="rId6"/>
          <a:stretch>
            <a:fillRect/>
          </a:stretch>
        </p:blipFill>
        <p:spPr>
          <a:xfrm>
            <a:off x="356972" y="305407"/>
            <a:ext cx="2508969" cy="289497"/>
          </a:xfrm>
          <a:prstGeom prst="rect">
            <a:avLst/>
          </a:prstGeom>
        </p:spPr>
      </p:pic>
    </p:spTree>
    <p:extLst>
      <p:ext uri="{BB962C8B-B14F-4D97-AF65-F5344CB8AC3E}">
        <p14:creationId xmlns:p14="http://schemas.microsoft.com/office/powerpoint/2010/main" val="165467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DFB0E6-6ED0-6642-90DE-FFD040016FD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rgbClr val="193E7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11" name="Picture 10">
            <a:extLst>
              <a:ext uri="{FF2B5EF4-FFF2-40B4-BE49-F238E27FC236}">
                <a16:creationId xmlns:a16="http://schemas.microsoft.com/office/drawing/2014/main" id="{DBBDF930-E7E6-A24E-82E8-7A215996DD9C}"/>
              </a:ext>
            </a:extLst>
          </p:cNvPr>
          <p:cNvPicPr>
            <a:picLocks noChangeAspect="1"/>
          </p:cNvPicPr>
          <p:nvPr userDrawn="1"/>
        </p:nvPicPr>
        <p:blipFill>
          <a:blip r:embed="rId4"/>
          <a:stretch>
            <a:fillRect/>
          </a:stretch>
        </p:blipFill>
        <p:spPr>
          <a:xfrm>
            <a:off x="356972" y="305407"/>
            <a:ext cx="2508969" cy="289497"/>
          </a:xfrm>
          <a:prstGeom prst="rect">
            <a:avLst/>
          </a:prstGeom>
        </p:spPr>
      </p:pic>
      <p:pic>
        <p:nvPicPr>
          <p:cNvPr id="15" name="Picture 14">
            <a:extLst>
              <a:ext uri="{FF2B5EF4-FFF2-40B4-BE49-F238E27FC236}">
                <a16:creationId xmlns:a16="http://schemas.microsoft.com/office/drawing/2014/main" id="{69E606FF-3D08-3149-923C-CD98F1CDE1F3}"/>
              </a:ext>
            </a:extLst>
          </p:cNvPr>
          <p:cNvPicPr>
            <a:picLocks noChangeAspect="1"/>
          </p:cNvPicPr>
          <p:nvPr userDrawn="1"/>
        </p:nvPicPr>
        <p:blipFill rotWithShape="1">
          <a:blip r:embed="rId5"/>
          <a:srcRect l="8151" b="33145"/>
          <a:stretch/>
        </p:blipFill>
        <p:spPr>
          <a:xfrm>
            <a:off x="1" y="4855986"/>
            <a:ext cx="2603156" cy="2002015"/>
          </a:xfrm>
          <a:prstGeom prst="rect">
            <a:avLst/>
          </a:prstGeom>
        </p:spPr>
      </p:pic>
      <p:pic>
        <p:nvPicPr>
          <p:cNvPr id="16" name="Picture 15">
            <a:extLst>
              <a:ext uri="{FF2B5EF4-FFF2-40B4-BE49-F238E27FC236}">
                <a16:creationId xmlns:a16="http://schemas.microsoft.com/office/drawing/2014/main" id="{CC22809C-6E13-2C45-9C61-43C2F100DD2F}"/>
              </a:ext>
            </a:extLst>
          </p:cNvPr>
          <p:cNvPicPr>
            <a:picLocks noChangeAspect="1"/>
          </p:cNvPicPr>
          <p:nvPr userDrawn="1"/>
        </p:nvPicPr>
        <p:blipFill>
          <a:blip r:embed="rId6"/>
          <a:stretch>
            <a:fillRect/>
          </a:stretch>
        </p:blipFill>
        <p:spPr>
          <a:xfrm rot="12288281">
            <a:off x="7508298" y="999080"/>
            <a:ext cx="1076711" cy="1031308"/>
          </a:xfrm>
          <a:prstGeom prst="rect">
            <a:avLst/>
          </a:prstGeom>
        </p:spPr>
      </p:pic>
      <p:sp>
        <p:nvSpPr>
          <p:cNvPr id="17" name="Slide Number Placeholder 5">
            <a:extLst>
              <a:ext uri="{FF2B5EF4-FFF2-40B4-BE49-F238E27FC236}">
                <a16:creationId xmlns:a16="http://schemas.microsoft.com/office/drawing/2014/main" id="{37BA0D06-72D9-3940-8351-44706A6ACF8A}"/>
              </a:ext>
            </a:extLst>
          </p:cNvPr>
          <p:cNvSpPr>
            <a:spLocks noGrp="1"/>
          </p:cNvSpPr>
          <p:nvPr>
            <p:ph type="sldNum" sz="quarter" idx="12"/>
          </p:nvPr>
        </p:nvSpPr>
        <p:spPr>
          <a:xfrm>
            <a:off x="6457950" y="6356351"/>
            <a:ext cx="2057400" cy="365125"/>
          </a:xfrm>
        </p:spPr>
        <p:txBody>
          <a:bodyPr/>
          <a:lstStyle>
            <a:lvl1pPr>
              <a:defRPr>
                <a:solidFill>
                  <a:srgbClr val="193E72"/>
                </a:solidFill>
              </a:defRPr>
            </a:lvl1pPr>
          </a:lstStyle>
          <a:p>
            <a:fld id="{7CFB3D76-E95C-734A-BDD4-10A5E36E6C85}" type="slidenum">
              <a:rPr lang="en-US" smtClean="0"/>
              <a:pPr/>
              <a:t>‹#›</a:t>
            </a:fld>
            <a:endParaRPr lang="en-US" dirty="0"/>
          </a:p>
        </p:txBody>
      </p:sp>
    </p:spTree>
    <p:extLst>
      <p:ext uri="{BB962C8B-B14F-4D97-AF65-F5344CB8AC3E}">
        <p14:creationId xmlns:p14="http://schemas.microsoft.com/office/powerpoint/2010/main" val="77513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9738AD-58FB-FB4D-BD57-E4FF24FA451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04019" y="2766218"/>
            <a:ext cx="7886700" cy="1325563"/>
          </a:xfrm>
        </p:spPr>
        <p:txBody>
          <a:bodyPr>
            <a:no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95F520C6-1504-6744-862F-E3F3FF9A34EE}"/>
              </a:ext>
            </a:extLst>
          </p:cNvPr>
          <p:cNvPicPr>
            <a:picLocks noChangeAspect="1"/>
          </p:cNvPicPr>
          <p:nvPr userDrawn="1"/>
        </p:nvPicPr>
        <p:blipFill rotWithShape="1">
          <a:blip r:embed="rId3"/>
          <a:srcRect t="5" r="8043" b="-142998"/>
          <a:stretch/>
        </p:blipFill>
        <p:spPr>
          <a:xfrm>
            <a:off x="343065" y="700232"/>
            <a:ext cx="8408608" cy="45719"/>
          </a:xfrm>
          <a:prstGeom prst="rect">
            <a:avLst/>
          </a:prstGeom>
        </p:spPr>
      </p:pic>
      <p:pic>
        <p:nvPicPr>
          <p:cNvPr id="8" name="Picture 7">
            <a:extLst>
              <a:ext uri="{FF2B5EF4-FFF2-40B4-BE49-F238E27FC236}">
                <a16:creationId xmlns:a16="http://schemas.microsoft.com/office/drawing/2014/main" id="{76219A2A-94D0-F64E-8E80-096BC4FE34E3}"/>
              </a:ext>
            </a:extLst>
          </p:cNvPr>
          <p:cNvPicPr>
            <a:picLocks noChangeAspect="1"/>
          </p:cNvPicPr>
          <p:nvPr userDrawn="1"/>
        </p:nvPicPr>
        <p:blipFill>
          <a:blip r:embed="rId4"/>
          <a:stretch>
            <a:fillRect/>
          </a:stretch>
        </p:blipFill>
        <p:spPr>
          <a:xfrm>
            <a:off x="356972" y="305406"/>
            <a:ext cx="2508969" cy="289497"/>
          </a:xfrm>
          <a:prstGeom prst="rect">
            <a:avLst/>
          </a:prstGeom>
        </p:spPr>
      </p:pic>
      <p:pic>
        <p:nvPicPr>
          <p:cNvPr id="9" name="Picture 8">
            <a:extLst>
              <a:ext uri="{FF2B5EF4-FFF2-40B4-BE49-F238E27FC236}">
                <a16:creationId xmlns:a16="http://schemas.microsoft.com/office/drawing/2014/main" id="{13CC41D4-427C-694C-B906-FE0AAA68D8EF}"/>
              </a:ext>
            </a:extLst>
          </p:cNvPr>
          <p:cNvPicPr>
            <a:picLocks noChangeAspect="1"/>
          </p:cNvPicPr>
          <p:nvPr userDrawn="1"/>
        </p:nvPicPr>
        <p:blipFill rotWithShape="1">
          <a:blip r:embed="rId5"/>
          <a:srcRect l="35446" b="23513"/>
          <a:stretch/>
        </p:blipFill>
        <p:spPr>
          <a:xfrm>
            <a:off x="0" y="5139116"/>
            <a:ext cx="1450731" cy="1718884"/>
          </a:xfrm>
          <a:prstGeom prst="rect">
            <a:avLst/>
          </a:prstGeom>
        </p:spPr>
      </p:pic>
      <p:pic>
        <p:nvPicPr>
          <p:cNvPr id="11" name="Picture 10">
            <a:extLst>
              <a:ext uri="{FF2B5EF4-FFF2-40B4-BE49-F238E27FC236}">
                <a16:creationId xmlns:a16="http://schemas.microsoft.com/office/drawing/2014/main" id="{F7516860-5BE9-4B44-97DF-DD31EDA96A98}"/>
              </a:ext>
            </a:extLst>
          </p:cNvPr>
          <p:cNvPicPr>
            <a:picLocks noChangeAspect="1"/>
          </p:cNvPicPr>
          <p:nvPr userDrawn="1"/>
        </p:nvPicPr>
        <p:blipFill>
          <a:blip r:embed="rId6"/>
          <a:stretch>
            <a:fillRect/>
          </a:stretch>
        </p:blipFill>
        <p:spPr>
          <a:xfrm rot="16200000">
            <a:off x="7618363" y="1245088"/>
            <a:ext cx="1351700" cy="1013775"/>
          </a:xfrm>
          <a:prstGeom prst="rect">
            <a:avLst/>
          </a:prstGeom>
        </p:spPr>
      </p:pic>
      <p:sp>
        <p:nvSpPr>
          <p:cNvPr id="15" name="Slide Number Placeholder 5">
            <a:extLst>
              <a:ext uri="{FF2B5EF4-FFF2-40B4-BE49-F238E27FC236}">
                <a16:creationId xmlns:a16="http://schemas.microsoft.com/office/drawing/2014/main" id="{54C900CD-7895-2849-A5E9-F07AEB488BA3}"/>
              </a:ext>
            </a:extLst>
          </p:cNvPr>
          <p:cNvSpPr>
            <a:spLocks noGrp="1"/>
          </p:cNvSpPr>
          <p:nvPr>
            <p:ph type="sldNum" sz="quarter" idx="12"/>
          </p:nvPr>
        </p:nvSpPr>
        <p:spPr>
          <a:xfrm>
            <a:off x="6457950" y="6356351"/>
            <a:ext cx="2057400" cy="365125"/>
          </a:xfrm>
        </p:spPr>
        <p:txBody>
          <a:bodyPr/>
          <a:lstStyle>
            <a:lvl1pPr>
              <a:defRPr>
                <a:solidFill>
                  <a:schemeClr val="bg1"/>
                </a:solidFill>
              </a:defRPr>
            </a:lvl1pPr>
          </a:lstStyle>
          <a:p>
            <a:fld id="{7CFB3D76-E95C-734A-BDD4-10A5E36E6C85}" type="slidenum">
              <a:rPr lang="en-US" smtClean="0"/>
              <a:pPr/>
              <a:t>‹#›</a:t>
            </a:fld>
            <a:endParaRPr lang="en-US" dirty="0"/>
          </a:p>
        </p:txBody>
      </p:sp>
    </p:spTree>
    <p:extLst>
      <p:ext uri="{BB962C8B-B14F-4D97-AF65-F5344CB8AC3E}">
        <p14:creationId xmlns:p14="http://schemas.microsoft.com/office/powerpoint/2010/main" val="68870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EF918-F381-2446-98DA-52C67BADBA02}" type="datetimeFigureOut">
              <a:rPr lang="en-US" smtClean="0"/>
              <a:t>12/3/2020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B3D76-E95C-734A-BDD4-10A5E36E6C85}" type="slidenum">
              <a:rPr lang="en-US" smtClean="0"/>
              <a:t>‹#›</a:t>
            </a:fld>
            <a:endParaRPr lang="en-US"/>
          </a:p>
        </p:txBody>
      </p:sp>
    </p:spTree>
    <p:extLst>
      <p:ext uri="{BB962C8B-B14F-4D97-AF65-F5344CB8AC3E}">
        <p14:creationId xmlns:p14="http://schemas.microsoft.com/office/powerpoint/2010/main" val="132831959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6" r:id="rId3"/>
    <p:sldLayoutId id="2147483664" r:id="rId4"/>
    <p:sldLayoutId id="2147483669" r:id="rId5"/>
    <p:sldLayoutId id="2147483667" r:id="rId6"/>
    <p:sldLayoutId id="2147483668" r:id="rId7"/>
    <p:sldLayoutId id="2147483670" r:id="rId8"/>
    <p:sldLayoutId id="2147483671" r:id="rId9"/>
    <p:sldLayoutId id="21474836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nihr.ac.uk/IATguide" TargetMode="External"/><Relationship Id="rId2" Type="http://schemas.openxmlformats.org/officeDocument/2006/relationships/hyperlink" Target="http://www.nihr.ac.uk/IAT" TargetMode="External"/><Relationship Id="rId1" Type="http://schemas.openxmlformats.org/officeDocument/2006/relationships/slideLayout" Target="../slideLayouts/slideLayout2.xml"/><Relationship Id="rId6" Type="http://schemas.openxmlformats.org/officeDocument/2006/relationships/hyperlink" Target="https://acmedsci.ac.uk/grants-and-schemes/grant-schemes/starter-grants" TargetMode="External"/><Relationship Id="rId5" Type="http://schemas.openxmlformats.org/officeDocument/2006/relationships/hyperlink" Target="http://www.jla.nihr.ac.uk/" TargetMode="External"/><Relationship Id="rId4" Type="http://schemas.openxmlformats.org/officeDocument/2006/relationships/hyperlink" Target="http://www.nihr.ac.uk/IATlead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ihr.ac.uk/explore-nihr/support/research-design-service.htm" TargetMode="External"/><Relationship Id="rId2" Type="http://schemas.openxmlformats.org/officeDocument/2006/relationships/hyperlink" Target="https://www.nihr.ac.uk/explore-nihr/support/academy.htm"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nihr.ac.uk/blog/the-common-characteristics-of-a-great-fellowship-application/20175" TargetMode="External"/><Relationship Id="rId2" Type="http://schemas.openxmlformats.org/officeDocument/2006/relationships/hyperlink" Target="https://www.nihr.ac.uk/blog/what-makes-an-application-excellent/10987" TargetMode="Externa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nihr.ac.uk/explore-nihr/academy-programmes/nihr-leaders-support-and-development-programme"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vimeo.com/460090252/9da43740ea"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26.jpg"/><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www.nihr.ac.uk/explore-nihr/academy-programmes/integrated-academic-training.ht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894" y="1189703"/>
            <a:ext cx="7772400" cy="2182762"/>
          </a:xfrm>
        </p:spPr>
        <p:txBody>
          <a:bodyPr>
            <a:normAutofit/>
          </a:bodyPr>
          <a:lstStyle/>
          <a:p>
            <a:r>
              <a:rPr lang="en-GB" dirty="0"/>
              <a:t>Considering an Academic Public Health Career </a:t>
            </a:r>
          </a:p>
        </p:txBody>
      </p:sp>
      <p:sp>
        <p:nvSpPr>
          <p:cNvPr id="4" name="Subtitle 3"/>
          <p:cNvSpPr>
            <a:spLocks noGrp="1"/>
          </p:cNvSpPr>
          <p:nvPr>
            <p:ph type="subTitle" idx="1"/>
          </p:nvPr>
        </p:nvSpPr>
        <p:spPr>
          <a:xfrm>
            <a:off x="1143000" y="4094050"/>
            <a:ext cx="6858000" cy="477950"/>
          </a:xfrm>
        </p:spPr>
        <p:txBody>
          <a:bodyPr/>
          <a:lstStyle/>
          <a:p>
            <a:r>
              <a:rPr lang="en-GB" dirty="0"/>
              <a:t>Opportunities with the NIHR</a:t>
            </a:r>
          </a:p>
        </p:txBody>
      </p:sp>
    </p:spTree>
    <p:extLst>
      <p:ext uri="{BB962C8B-B14F-4D97-AF65-F5344CB8AC3E}">
        <p14:creationId xmlns:p14="http://schemas.microsoft.com/office/powerpoint/2010/main" val="361257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56307"/>
          </a:xfrm>
        </p:spPr>
        <p:txBody>
          <a:bodyPr>
            <a:normAutofit/>
          </a:bodyPr>
          <a:lstStyle/>
          <a:p>
            <a:r>
              <a:rPr lang="en-GB" b="1" dirty="0"/>
              <a:t>Useful Resources </a:t>
            </a:r>
          </a:p>
        </p:txBody>
      </p:sp>
      <p:sp>
        <p:nvSpPr>
          <p:cNvPr id="3" name="Content Placeholder 2"/>
          <p:cNvSpPr>
            <a:spLocks noGrp="1"/>
          </p:cNvSpPr>
          <p:nvPr>
            <p:ph idx="1"/>
          </p:nvPr>
        </p:nvSpPr>
        <p:spPr>
          <a:xfrm>
            <a:off x="628650" y="1243915"/>
            <a:ext cx="7886700" cy="4835610"/>
          </a:xfrm>
        </p:spPr>
        <p:txBody>
          <a:bodyPr>
            <a:normAutofit fontScale="92500" lnSpcReduction="20000"/>
          </a:bodyPr>
          <a:lstStyle/>
          <a:p>
            <a:pPr marL="0" indent="0">
              <a:buNone/>
            </a:pPr>
            <a:r>
              <a:rPr lang="en-GB" dirty="0"/>
              <a:t>IAT Programme (ACFs &amp; CLs)</a:t>
            </a:r>
          </a:p>
          <a:p>
            <a:pPr marL="0" indent="0">
              <a:buNone/>
            </a:pPr>
            <a:r>
              <a:rPr lang="en-GB" dirty="0">
                <a:hlinkClick r:id="rId2"/>
              </a:rPr>
              <a:t>www.nihr.ac.uk/IAT</a:t>
            </a:r>
            <a:endParaRPr lang="en-GB" dirty="0"/>
          </a:p>
          <a:p>
            <a:pPr marL="0" indent="0">
              <a:buNone/>
            </a:pPr>
            <a:endParaRPr lang="en-GB" sz="800" dirty="0"/>
          </a:p>
          <a:p>
            <a:pPr marL="0" indent="0">
              <a:buNone/>
            </a:pPr>
            <a:r>
              <a:rPr lang="en-GB" dirty="0"/>
              <a:t>IAT Guide (the NIHR companion to the Gold Guide)</a:t>
            </a:r>
          </a:p>
          <a:p>
            <a:pPr marL="0" indent="0">
              <a:buNone/>
            </a:pPr>
            <a:r>
              <a:rPr lang="en-GB" dirty="0">
                <a:hlinkClick r:id="rId3"/>
              </a:rPr>
              <a:t>www.nihr.ac.uk/IATguide</a:t>
            </a:r>
            <a:r>
              <a:rPr lang="en-GB" dirty="0"/>
              <a:t> </a:t>
            </a:r>
          </a:p>
          <a:p>
            <a:endParaRPr lang="en-GB" sz="800" dirty="0"/>
          </a:p>
          <a:p>
            <a:pPr marL="0" indent="0">
              <a:buNone/>
            </a:pPr>
            <a:r>
              <a:rPr lang="en-GB" dirty="0"/>
              <a:t>IAT Training Leads</a:t>
            </a:r>
          </a:p>
          <a:p>
            <a:pPr marL="0" indent="0">
              <a:buNone/>
            </a:pPr>
            <a:r>
              <a:rPr lang="en-GB" dirty="0">
                <a:hlinkClick r:id="rId4"/>
              </a:rPr>
              <a:t>www.nihr.ac.uk/IATleads</a:t>
            </a:r>
            <a:r>
              <a:rPr lang="en-GB" dirty="0"/>
              <a:t> </a:t>
            </a:r>
          </a:p>
          <a:p>
            <a:endParaRPr lang="en-GB" sz="800" dirty="0"/>
          </a:p>
          <a:p>
            <a:pPr marL="0" indent="0">
              <a:buNone/>
            </a:pPr>
            <a:r>
              <a:rPr lang="en-GB" dirty="0"/>
              <a:t>James Lind Alliance Priority Setting Partnerships</a:t>
            </a:r>
          </a:p>
          <a:p>
            <a:pPr marL="0" indent="0">
              <a:buNone/>
            </a:pPr>
            <a:r>
              <a:rPr lang="en-GB" dirty="0">
                <a:hlinkClick r:id="rId5"/>
              </a:rPr>
              <a:t>http://www.jla.nihr.ac.uk/</a:t>
            </a:r>
            <a:endParaRPr lang="en-GB" dirty="0"/>
          </a:p>
          <a:p>
            <a:endParaRPr lang="en-GB" sz="800" dirty="0"/>
          </a:p>
          <a:p>
            <a:pPr marL="0" indent="0">
              <a:buNone/>
            </a:pPr>
            <a:r>
              <a:rPr lang="en-GB" dirty="0"/>
              <a:t>AMS Starter Grants for CLs</a:t>
            </a:r>
          </a:p>
          <a:p>
            <a:pPr marL="0" indent="0">
              <a:buNone/>
            </a:pPr>
            <a:r>
              <a:rPr lang="en-GB" dirty="0">
                <a:hlinkClick r:id="rId6"/>
              </a:rPr>
              <a:t>https://acmedsci.ac.uk/grants-and-schemes/grant-schemes/starter-grants</a:t>
            </a:r>
            <a:endParaRPr lang="en-GB" dirty="0"/>
          </a:p>
          <a:p>
            <a:pPr marL="0" indent="0">
              <a:lnSpc>
                <a:spcPct val="120000"/>
              </a:lnSpc>
              <a:spcBef>
                <a:spcPts val="0"/>
              </a:spcBef>
              <a:buNone/>
            </a:pPr>
            <a:endParaRPr lang="en-GB" dirty="0"/>
          </a:p>
        </p:txBody>
      </p:sp>
    </p:spTree>
    <p:extLst>
      <p:ext uri="{BB962C8B-B14F-4D97-AF65-F5344CB8AC3E}">
        <p14:creationId xmlns:p14="http://schemas.microsoft.com/office/powerpoint/2010/main" val="2904716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29265"/>
            <a:ext cx="8053234" cy="965170"/>
          </a:xfrm>
        </p:spPr>
        <p:txBody>
          <a:bodyPr>
            <a:normAutofit fontScale="90000"/>
          </a:bodyPr>
          <a:lstStyle/>
          <a:p>
            <a:r>
              <a:rPr lang="en-GB" sz="3600" b="1" dirty="0">
                <a:solidFill>
                  <a:srgbClr val="FF0000"/>
                </a:solidFill>
                <a:ea typeface="+mn-ea"/>
              </a:rPr>
              <a:t>Are from Public Health Speciality Training – and typically work in a non-NHS practice setting </a:t>
            </a:r>
            <a:br>
              <a:rPr lang="en-GB" dirty="0">
                <a:solidFill>
                  <a:schemeClr val="accent6">
                    <a:lumMod val="60000"/>
                    <a:lumOff val="40000"/>
                  </a:schemeClr>
                </a:solidFill>
              </a:rPr>
            </a:br>
            <a:endParaRPr lang="en-GB" dirty="0"/>
          </a:p>
        </p:txBody>
      </p:sp>
      <p:pic>
        <p:nvPicPr>
          <p:cNvPr id="4" name="Picture 3"/>
          <p:cNvPicPr>
            <a:picLocks noChangeAspect="1"/>
          </p:cNvPicPr>
          <p:nvPr/>
        </p:nvPicPr>
        <p:blipFill>
          <a:blip r:embed="rId2"/>
          <a:stretch>
            <a:fillRect/>
          </a:stretch>
        </p:blipFill>
        <p:spPr>
          <a:xfrm>
            <a:off x="2688815" y="1792377"/>
            <a:ext cx="6166860" cy="630933"/>
          </a:xfrm>
          <a:prstGeom prst="rect">
            <a:avLst/>
          </a:prstGeom>
        </p:spPr>
      </p:pic>
      <p:pic>
        <p:nvPicPr>
          <p:cNvPr id="5" name="Picture 4"/>
          <p:cNvPicPr>
            <a:picLocks noChangeAspect="1"/>
          </p:cNvPicPr>
          <p:nvPr/>
        </p:nvPicPr>
        <p:blipFill>
          <a:blip r:embed="rId3"/>
          <a:stretch>
            <a:fillRect/>
          </a:stretch>
        </p:blipFill>
        <p:spPr>
          <a:xfrm>
            <a:off x="256560" y="2406598"/>
            <a:ext cx="8599115" cy="995363"/>
          </a:xfrm>
          <a:prstGeom prst="rect">
            <a:avLst/>
          </a:prstGeom>
        </p:spPr>
      </p:pic>
      <p:sp>
        <p:nvSpPr>
          <p:cNvPr id="6" name="Rectangle 5"/>
          <p:cNvSpPr/>
          <p:nvPr/>
        </p:nvSpPr>
        <p:spPr>
          <a:xfrm>
            <a:off x="402815" y="3718679"/>
            <a:ext cx="8161082" cy="2123658"/>
          </a:xfrm>
          <a:prstGeom prst="rect">
            <a:avLst/>
          </a:prstGeom>
        </p:spPr>
        <p:txBody>
          <a:bodyPr wrap="square">
            <a:spAutoFit/>
          </a:bodyPr>
          <a:lstStyle/>
          <a:p>
            <a:r>
              <a:rPr lang="en-GB" sz="2200" dirty="0">
                <a:solidFill>
                  <a:srgbClr val="193E72"/>
                </a:solidFill>
                <a:latin typeface="Arial" panose="020B0604020202020204" pitchFamily="34" charset="0"/>
                <a:cs typeface="Arial" panose="020B0604020202020204" pitchFamily="34" charset="0"/>
              </a:rPr>
              <a:t>The Health Education England (HEE) and NIHR Integrated Clinical Academic (ICA) Programme provides personal research training awards for health and social care professionals (excluding doctors and dentists) who wish to develop careers that combine practice research and research leadership with continued practice and practitioner development.</a:t>
            </a:r>
          </a:p>
        </p:txBody>
      </p:sp>
    </p:spTree>
    <p:extLst>
      <p:ext uri="{BB962C8B-B14F-4D97-AF65-F5344CB8AC3E}">
        <p14:creationId xmlns:p14="http://schemas.microsoft.com/office/powerpoint/2010/main" val="4233143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76" y="822801"/>
            <a:ext cx="8296428" cy="878788"/>
          </a:xfrm>
        </p:spPr>
        <p:txBody>
          <a:bodyPr>
            <a:normAutofit fontScale="90000"/>
          </a:bodyPr>
          <a:lstStyle/>
          <a:p>
            <a:r>
              <a:rPr lang="en-GB" dirty="0">
                <a:solidFill>
                  <a:schemeClr val="accent6"/>
                </a:solidFill>
              </a:rPr>
              <a:t>Are </a:t>
            </a:r>
            <a:r>
              <a:rPr lang="en-GB" b="1" dirty="0">
                <a:solidFill>
                  <a:schemeClr val="accent6"/>
                </a:solidFill>
              </a:rPr>
              <a:t>Non-doctor/dentist and non-Public Health Speciality Training – </a:t>
            </a:r>
            <a:r>
              <a:rPr lang="en-GB" dirty="0">
                <a:solidFill>
                  <a:schemeClr val="accent6"/>
                </a:solidFill>
              </a:rPr>
              <a:t>and typically work in an Higher Education Institute (HEI)</a:t>
            </a:r>
            <a:br>
              <a:rPr lang="en-GB" dirty="0">
                <a:solidFill>
                  <a:schemeClr val="accent6"/>
                </a:solidFill>
              </a:rPr>
            </a:br>
            <a:endParaRPr lang="en-GB" dirty="0"/>
          </a:p>
        </p:txBody>
      </p:sp>
      <p:pic>
        <p:nvPicPr>
          <p:cNvPr id="4" name="Picture 3"/>
          <p:cNvPicPr>
            <a:picLocks noChangeAspect="1"/>
          </p:cNvPicPr>
          <p:nvPr/>
        </p:nvPicPr>
        <p:blipFill>
          <a:blip r:embed="rId2"/>
          <a:stretch>
            <a:fillRect/>
          </a:stretch>
        </p:blipFill>
        <p:spPr>
          <a:xfrm>
            <a:off x="2379406" y="1870450"/>
            <a:ext cx="6467014" cy="541065"/>
          </a:xfrm>
          <a:prstGeom prst="rect">
            <a:avLst/>
          </a:prstGeom>
        </p:spPr>
      </p:pic>
      <p:pic>
        <p:nvPicPr>
          <p:cNvPr id="5" name="Picture 4"/>
          <p:cNvPicPr>
            <a:picLocks noChangeAspect="1"/>
          </p:cNvPicPr>
          <p:nvPr/>
        </p:nvPicPr>
        <p:blipFill>
          <a:blip r:embed="rId3"/>
          <a:stretch>
            <a:fillRect/>
          </a:stretch>
        </p:blipFill>
        <p:spPr>
          <a:xfrm>
            <a:off x="365176" y="2411515"/>
            <a:ext cx="8481244" cy="774150"/>
          </a:xfrm>
          <a:prstGeom prst="rect">
            <a:avLst/>
          </a:prstGeom>
        </p:spPr>
      </p:pic>
      <p:sp>
        <p:nvSpPr>
          <p:cNvPr id="6" name="Rectangle 5"/>
          <p:cNvSpPr/>
          <p:nvPr/>
        </p:nvSpPr>
        <p:spPr>
          <a:xfrm>
            <a:off x="365176" y="3429000"/>
            <a:ext cx="8481244" cy="2462213"/>
          </a:xfrm>
          <a:prstGeom prst="rect">
            <a:avLst/>
          </a:prstGeom>
        </p:spPr>
        <p:txBody>
          <a:bodyPr wrap="square">
            <a:spAutoFit/>
          </a:bodyPr>
          <a:lstStyle/>
          <a:p>
            <a:r>
              <a:rPr lang="en-GB" sz="2200" dirty="0">
                <a:solidFill>
                  <a:srgbClr val="193E72"/>
                </a:solidFill>
                <a:latin typeface="Arial" panose="020B0604020202020204" pitchFamily="34" charset="0"/>
                <a:cs typeface="Arial" panose="020B0604020202020204" pitchFamily="34" charset="0"/>
              </a:rPr>
              <a:t>NIHR Fellowships support individuals with the potential and on a trajectory to become future leaders in NIHR research. The Fellowships have been designed to support people at various points of their development to become leading researchers, from initial pre-doctoral training to senior post-doctoral research</a:t>
            </a:r>
          </a:p>
          <a:p>
            <a:endParaRPr lang="en-GB" sz="2200" dirty="0">
              <a:solidFill>
                <a:srgbClr val="193E72"/>
              </a:solidFill>
              <a:latin typeface="Arial" panose="020B0604020202020204" pitchFamily="34" charset="0"/>
              <a:cs typeface="Arial" panose="020B0604020202020204" pitchFamily="34" charset="0"/>
            </a:endParaRPr>
          </a:p>
          <a:p>
            <a:r>
              <a:rPr lang="en-GB" sz="2200" dirty="0">
                <a:solidFill>
                  <a:srgbClr val="193E72"/>
                </a:solidFill>
                <a:latin typeface="Arial" panose="020B0604020202020204" pitchFamily="34" charset="0"/>
                <a:cs typeface="Arial" panose="020B0604020202020204" pitchFamily="34" charset="0"/>
              </a:rPr>
              <a:t>Doctoral and Advanced Fellowships can be taken part time </a:t>
            </a:r>
          </a:p>
        </p:txBody>
      </p:sp>
    </p:spTree>
    <p:extLst>
      <p:ext uri="{BB962C8B-B14F-4D97-AF65-F5344CB8AC3E}">
        <p14:creationId xmlns:p14="http://schemas.microsoft.com/office/powerpoint/2010/main" val="4284199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7524" y="415172"/>
            <a:ext cx="7886700" cy="878788"/>
          </a:xfrm>
        </p:spPr>
        <p:txBody>
          <a:bodyPr/>
          <a:lstStyle/>
          <a:p>
            <a:pPr>
              <a:defRPr/>
            </a:pPr>
            <a:r>
              <a:rPr lang="en-GB" kern="1200" dirty="0"/>
              <a:t>Pre-doctoral Fellowship</a:t>
            </a:r>
          </a:p>
        </p:txBody>
      </p:sp>
      <p:sp>
        <p:nvSpPr>
          <p:cNvPr id="33796" name="Rectangle 7"/>
          <p:cNvSpPr>
            <a:spLocks noChangeArrowheads="1"/>
          </p:cNvSpPr>
          <p:nvPr/>
        </p:nvSpPr>
        <p:spPr bwMode="auto">
          <a:xfrm>
            <a:off x="287524" y="1155718"/>
            <a:ext cx="8568952" cy="2816156"/>
          </a:xfrm>
          <a:prstGeom prst="rect">
            <a:avLst/>
          </a:prstGeom>
          <a:noFill/>
          <a:ln w="9525">
            <a:solidFill>
              <a:srgbClr val="0072C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15900" indent="-215900">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600"/>
              </a:spcAft>
            </a:pPr>
            <a:r>
              <a:rPr lang="en-GB" altLang="en-US" sz="1800" dirty="0">
                <a:solidFill>
                  <a:srgbClr val="193E72"/>
                </a:solidFill>
                <a:cs typeface="Arial" panose="020B0604020202020204" pitchFamily="34" charset="0"/>
              </a:rPr>
              <a:t>Fellowship designed to support people early on in their career, who are looking to </a:t>
            </a:r>
            <a:r>
              <a:rPr lang="en-GB" altLang="en-US" sz="1800" b="1" dirty="0">
                <a:solidFill>
                  <a:srgbClr val="193E72"/>
                </a:solidFill>
                <a:cs typeface="Arial" panose="020B0604020202020204" pitchFamily="34" charset="0"/>
              </a:rPr>
              <a:t>develop a career in research methods</a:t>
            </a:r>
            <a:r>
              <a:rPr lang="en-GB" altLang="en-US" sz="1800" dirty="0">
                <a:solidFill>
                  <a:srgbClr val="193E72"/>
                </a:solidFill>
                <a:cs typeface="Arial" panose="020B0604020202020204" pitchFamily="34" charset="0"/>
              </a:rPr>
              <a:t>:</a:t>
            </a:r>
          </a:p>
          <a:p>
            <a:pPr lvl="1">
              <a:spcBef>
                <a:spcPct val="0"/>
              </a:spcBef>
              <a:spcAft>
                <a:spcPts val="600"/>
              </a:spcAft>
            </a:pPr>
            <a:r>
              <a:rPr lang="en-GB" sz="1800" dirty="0">
                <a:solidFill>
                  <a:srgbClr val="193E72"/>
                </a:solidFill>
                <a:cs typeface="Arial" panose="020B0604020202020204" pitchFamily="34" charset="0"/>
              </a:rPr>
              <a:t>Completion of a broad masters level (or full masters) training programme, to be in a strong position to go into a range of further health research related roles, e.g. applied statistician in a CTU.</a:t>
            </a:r>
          </a:p>
          <a:p>
            <a:pPr lvl="1">
              <a:spcBef>
                <a:spcPct val="0"/>
              </a:spcBef>
              <a:spcAft>
                <a:spcPts val="600"/>
              </a:spcAft>
            </a:pPr>
            <a:r>
              <a:rPr lang="en-GB" sz="1800" dirty="0">
                <a:solidFill>
                  <a:srgbClr val="193E72"/>
                </a:solidFill>
                <a:cs typeface="Arial" panose="020B0604020202020204" pitchFamily="34" charset="0"/>
              </a:rPr>
              <a:t>Completion of a masters level training programme specifically designed to support the applicant to undertake a future PhD.   </a:t>
            </a:r>
          </a:p>
          <a:p>
            <a:pPr>
              <a:spcBef>
                <a:spcPct val="0"/>
              </a:spcBef>
              <a:spcAft>
                <a:spcPts val="600"/>
              </a:spcAft>
            </a:pPr>
            <a:r>
              <a:rPr lang="en-GB" sz="1800" dirty="0">
                <a:solidFill>
                  <a:srgbClr val="193E72"/>
                </a:solidFill>
                <a:cs typeface="Arial" panose="020B0604020202020204" pitchFamily="34" charset="0"/>
              </a:rPr>
              <a:t>Covers; medical statistics, health economics, clinical trial design, operational research, modelling, bioinformatics, qualitative research, mixed methods.</a:t>
            </a:r>
            <a:endParaRPr lang="en-GB" altLang="en-US" sz="1800" dirty="0">
              <a:solidFill>
                <a:srgbClr val="193E72"/>
              </a:solidFill>
              <a:cs typeface="Arial" panose="020B0604020202020204" pitchFamily="34" charset="0"/>
            </a:endParaRPr>
          </a:p>
        </p:txBody>
      </p:sp>
      <p:sp>
        <p:nvSpPr>
          <p:cNvPr id="2" name="TextBox 1"/>
          <p:cNvSpPr txBox="1"/>
          <p:nvPr/>
        </p:nvSpPr>
        <p:spPr>
          <a:xfrm>
            <a:off x="287524" y="4149905"/>
            <a:ext cx="8568952" cy="1631216"/>
          </a:xfrm>
          <a:prstGeom prst="rect">
            <a:avLst/>
          </a:prstGeom>
          <a:noFill/>
        </p:spPr>
        <p:txBody>
          <a:bodyPr wrap="square" rtlCol="0">
            <a:spAutoFit/>
          </a:bodyPr>
          <a:lstStyle/>
          <a:p>
            <a:r>
              <a:rPr lang="en-GB" i="1" dirty="0">
                <a:solidFill>
                  <a:srgbClr val="193E72"/>
                </a:solidFill>
              </a:rPr>
              <a:t>Funding and support</a:t>
            </a:r>
          </a:p>
          <a:p>
            <a:pPr marL="285750" indent="-285750">
              <a:buFont typeface="Wingdings" panose="05000000000000000000" pitchFamily="2" charset="2"/>
              <a:buChar char="Ø"/>
            </a:pPr>
            <a:r>
              <a:rPr lang="en-GB" i="1" dirty="0">
                <a:solidFill>
                  <a:srgbClr val="193E72"/>
                </a:solidFill>
              </a:rPr>
              <a:t>1-2 years WTE (between 50 and 100% WTE)</a:t>
            </a:r>
          </a:p>
          <a:p>
            <a:pPr marL="285750" indent="-285750">
              <a:buFont typeface="Wingdings" panose="05000000000000000000" pitchFamily="2" charset="2"/>
              <a:buChar char="Ø"/>
            </a:pPr>
            <a:r>
              <a:rPr lang="en-GB" i="1" dirty="0">
                <a:solidFill>
                  <a:srgbClr val="193E72"/>
                </a:solidFill>
              </a:rPr>
              <a:t>Funding for salary, training and development up to £5,000 and supervision up to £1,000</a:t>
            </a:r>
          </a:p>
          <a:p>
            <a:pPr marL="285750" indent="-285750">
              <a:buFont typeface="Wingdings" panose="05000000000000000000" pitchFamily="2" charset="2"/>
              <a:buChar char="Ø"/>
            </a:pPr>
            <a:r>
              <a:rPr lang="en-GB" i="1" dirty="0">
                <a:solidFill>
                  <a:srgbClr val="193E72"/>
                </a:solidFill>
              </a:rPr>
              <a:t>Masters fees (UK standard cost)</a:t>
            </a:r>
          </a:p>
          <a:p>
            <a:endParaRPr lang="en-GB" sz="1000" i="1" dirty="0">
              <a:solidFill>
                <a:srgbClr val="193E72"/>
              </a:solidFill>
            </a:endParaRPr>
          </a:p>
          <a:p>
            <a:r>
              <a:rPr lang="en-GB" i="1" dirty="0">
                <a:solidFill>
                  <a:srgbClr val="193E72"/>
                </a:solidFill>
              </a:rPr>
              <a:t>NIHR  website includes a list of supervisors to help applicants find potential suitable hosts </a:t>
            </a:r>
          </a:p>
        </p:txBody>
      </p:sp>
      <p:sp>
        <p:nvSpPr>
          <p:cNvPr id="3" name="TextBox 2"/>
          <p:cNvSpPr txBox="1"/>
          <p:nvPr/>
        </p:nvSpPr>
        <p:spPr>
          <a:xfrm>
            <a:off x="354656" y="5928384"/>
            <a:ext cx="8280920" cy="369332"/>
          </a:xfrm>
          <a:prstGeom prst="rect">
            <a:avLst/>
          </a:prstGeom>
          <a:noFill/>
        </p:spPr>
        <p:txBody>
          <a:bodyPr wrap="square" rtlCol="0">
            <a:spAutoFit/>
          </a:bodyPr>
          <a:lstStyle/>
          <a:p>
            <a:r>
              <a:rPr lang="en-GB" b="1" dirty="0">
                <a:solidFill>
                  <a:srgbClr val="193E72"/>
                </a:solidFill>
              </a:rPr>
              <a:t>Launches annually in January </a:t>
            </a:r>
          </a:p>
        </p:txBody>
      </p:sp>
    </p:spTree>
    <p:extLst>
      <p:ext uri="{BB962C8B-B14F-4D97-AF65-F5344CB8AC3E}">
        <p14:creationId xmlns:p14="http://schemas.microsoft.com/office/powerpoint/2010/main" val="1690709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529594" y="314633"/>
            <a:ext cx="7886700" cy="747251"/>
          </a:xfrm>
          <a:prstGeom prst="rect">
            <a:avLst/>
          </a:prstGeom>
        </p:spPr>
        <p:txBody>
          <a:bodyPr spcFirstLastPara="1" vert="horz" wrap="square" lIns="68569" tIns="34275" rIns="68569" bIns="34275" rtlCol="0" anchor="ctr" anchorCtr="0">
            <a:noAutofit/>
          </a:bodyPr>
          <a:lstStyle/>
          <a:p>
            <a:pPr>
              <a:spcBef>
                <a:spcPts val="0"/>
              </a:spcBef>
            </a:pPr>
            <a:r>
              <a:rPr lang="en-GB" b="1" dirty="0"/>
              <a:t>Doctoral Fellowship</a:t>
            </a:r>
            <a:endParaRPr b="1" dirty="0"/>
          </a:p>
        </p:txBody>
      </p:sp>
      <p:sp>
        <p:nvSpPr>
          <p:cNvPr id="153" name="Google Shape;153;p20"/>
          <p:cNvSpPr txBox="1">
            <a:spLocks noGrp="1"/>
          </p:cNvSpPr>
          <p:nvPr>
            <p:ph type="body" idx="1"/>
          </p:nvPr>
        </p:nvSpPr>
        <p:spPr>
          <a:xfrm>
            <a:off x="529593" y="1209369"/>
            <a:ext cx="8187847" cy="4454012"/>
          </a:xfrm>
          <a:prstGeom prst="rect">
            <a:avLst/>
          </a:prstGeom>
        </p:spPr>
        <p:txBody>
          <a:bodyPr spcFirstLastPara="1" vert="horz" wrap="square" lIns="68569" tIns="34275" rIns="68569" bIns="34275" rtlCol="0" anchor="t" anchorCtr="0">
            <a:noAutofit/>
          </a:bodyPr>
          <a:lstStyle/>
          <a:p>
            <a:pPr marL="342900" indent="-261938">
              <a:spcBef>
                <a:spcPts val="750"/>
              </a:spcBef>
              <a:buSzPts val="1900"/>
            </a:pPr>
            <a:r>
              <a:rPr lang="en-GB" sz="1600" b="1" dirty="0"/>
              <a:t>Fellowship to undertake a PhD </a:t>
            </a:r>
            <a:endParaRPr sz="1600" b="1" dirty="0"/>
          </a:p>
          <a:p>
            <a:pPr marL="342900" indent="-261938">
              <a:spcBef>
                <a:spcPts val="0"/>
              </a:spcBef>
              <a:buSzPts val="1900"/>
            </a:pPr>
            <a:r>
              <a:rPr lang="en-GB" sz="1600" b="1" dirty="0"/>
              <a:t>Open to clinical and non-clinical applicants </a:t>
            </a:r>
            <a:endParaRPr sz="1600" b="1" dirty="0"/>
          </a:p>
          <a:p>
            <a:pPr marL="0" indent="0">
              <a:spcBef>
                <a:spcPts val="750"/>
              </a:spcBef>
              <a:buNone/>
            </a:pPr>
            <a:endParaRPr sz="1600" dirty="0"/>
          </a:p>
          <a:p>
            <a:pPr marL="0" indent="0">
              <a:spcBef>
                <a:spcPts val="750"/>
              </a:spcBef>
              <a:buNone/>
            </a:pPr>
            <a:r>
              <a:rPr lang="en-GB" sz="1600" b="1" dirty="0"/>
              <a:t>Funding and support</a:t>
            </a:r>
            <a:br>
              <a:rPr lang="en-GB" sz="1600" b="1" dirty="0"/>
            </a:br>
            <a:endParaRPr sz="1600" b="1" dirty="0"/>
          </a:p>
          <a:p>
            <a:pPr marL="342900" indent="-242888">
              <a:lnSpc>
                <a:spcPct val="115000"/>
              </a:lnSpc>
              <a:spcBef>
                <a:spcPts val="0"/>
              </a:spcBef>
              <a:buClr>
                <a:srgbClr val="193E72"/>
              </a:buClr>
              <a:buSzPts val="1500"/>
              <a:buChar char="✓"/>
            </a:pPr>
            <a:r>
              <a:rPr lang="en-GB" sz="1600" i="1" dirty="0"/>
              <a:t>3 years WTE (between 50 and 100% WTE)</a:t>
            </a:r>
            <a:endParaRPr sz="1600" i="1" dirty="0"/>
          </a:p>
          <a:p>
            <a:pPr marL="342900" indent="-242888">
              <a:lnSpc>
                <a:spcPct val="115000"/>
              </a:lnSpc>
              <a:spcBef>
                <a:spcPts val="0"/>
              </a:spcBef>
              <a:buClr>
                <a:srgbClr val="193E72"/>
              </a:buClr>
              <a:buSzPts val="1500"/>
              <a:buChar char="✓"/>
            </a:pPr>
            <a:r>
              <a:rPr lang="en-GB" sz="1600" i="1" dirty="0"/>
              <a:t>Funding for salary, PhD fees, research costs and training and development</a:t>
            </a:r>
            <a:endParaRPr sz="1600" i="1" dirty="0"/>
          </a:p>
          <a:p>
            <a:pPr marL="342900" indent="-242888">
              <a:lnSpc>
                <a:spcPct val="115000"/>
              </a:lnSpc>
              <a:spcBef>
                <a:spcPts val="0"/>
              </a:spcBef>
              <a:buClr>
                <a:srgbClr val="193E72"/>
              </a:buClr>
              <a:buSzPts val="1500"/>
              <a:buChar char="✓"/>
            </a:pPr>
            <a:r>
              <a:rPr lang="en-GB" sz="1600" b="1" i="1" dirty="0"/>
              <a:t>20% of time can be clinical/practice</a:t>
            </a:r>
            <a:endParaRPr sz="1600" b="1" i="1" dirty="0"/>
          </a:p>
          <a:p>
            <a:pPr marL="0" indent="0">
              <a:lnSpc>
                <a:spcPct val="115000"/>
              </a:lnSpc>
              <a:spcBef>
                <a:spcPts val="0"/>
              </a:spcBef>
              <a:buNone/>
            </a:pPr>
            <a:endParaRPr sz="1600" i="1" dirty="0"/>
          </a:p>
          <a:p>
            <a:pPr marL="0" indent="0">
              <a:lnSpc>
                <a:spcPct val="115000"/>
              </a:lnSpc>
              <a:spcBef>
                <a:spcPts val="0"/>
              </a:spcBef>
              <a:buNone/>
            </a:pPr>
            <a:r>
              <a:rPr lang="en-GB" sz="1600" b="1" dirty="0"/>
              <a:t>Assessment criteria</a:t>
            </a:r>
            <a:br>
              <a:rPr lang="en-GB" sz="1600" b="1" dirty="0"/>
            </a:br>
            <a:endParaRPr sz="1600" b="1" i="1" dirty="0"/>
          </a:p>
          <a:p>
            <a:pPr marL="342900" indent="-242888">
              <a:lnSpc>
                <a:spcPct val="115000"/>
              </a:lnSpc>
              <a:spcBef>
                <a:spcPts val="0"/>
              </a:spcBef>
              <a:buClr>
                <a:srgbClr val="193E72"/>
              </a:buClr>
              <a:buSzPts val="1500"/>
              <a:buChar char="✓"/>
            </a:pPr>
            <a:r>
              <a:rPr lang="en-GB" sz="1600" i="1" dirty="0"/>
              <a:t>Suitability and commitment to develop a career as a researcher in applied health or social care research. Potential to become a future leader.  </a:t>
            </a:r>
            <a:endParaRPr sz="1600" i="1" dirty="0"/>
          </a:p>
          <a:p>
            <a:pPr marL="342900" indent="-242888">
              <a:lnSpc>
                <a:spcPct val="115000"/>
              </a:lnSpc>
              <a:spcBef>
                <a:spcPts val="0"/>
              </a:spcBef>
              <a:buClr>
                <a:srgbClr val="193E72"/>
              </a:buClr>
              <a:buSzPts val="1500"/>
              <a:buChar char="✓"/>
            </a:pPr>
            <a:r>
              <a:rPr lang="en-GB" sz="1600" i="1" dirty="0"/>
              <a:t>High quality research and training programme suitable for a PhD</a:t>
            </a:r>
            <a:endParaRPr sz="1600" i="1" dirty="0"/>
          </a:p>
          <a:p>
            <a:pPr marL="342900" indent="-257175">
              <a:lnSpc>
                <a:spcPct val="115000"/>
              </a:lnSpc>
              <a:spcBef>
                <a:spcPts val="0"/>
              </a:spcBef>
              <a:buClr>
                <a:srgbClr val="193E72"/>
              </a:buClr>
              <a:buSzPts val="1800"/>
              <a:buChar char="✓"/>
            </a:pPr>
            <a:r>
              <a:rPr lang="en-GB" sz="1600" i="1" dirty="0"/>
              <a:t>Support from supervisory team and host organisation</a:t>
            </a:r>
            <a:br>
              <a:rPr lang="en-GB" sz="1600" i="1" dirty="0"/>
            </a:br>
            <a:endParaRPr sz="1600" i="1" dirty="0"/>
          </a:p>
          <a:p>
            <a:pPr marL="0" indent="0">
              <a:lnSpc>
                <a:spcPct val="115000"/>
              </a:lnSpc>
              <a:spcBef>
                <a:spcPts val="0"/>
              </a:spcBef>
              <a:buNone/>
            </a:pPr>
            <a:r>
              <a:rPr lang="en-GB" sz="1600" b="1" dirty="0"/>
              <a:t>Launches twice a year: April and October</a:t>
            </a:r>
            <a:endParaRPr sz="1600" b="1" dirty="0"/>
          </a:p>
          <a:p>
            <a:pPr marL="0" indent="0">
              <a:spcBef>
                <a:spcPts val="750"/>
              </a:spcBef>
              <a:buNone/>
            </a:pPr>
            <a:endParaRPr dirty="0"/>
          </a:p>
        </p:txBody>
      </p:sp>
      <p:sp>
        <p:nvSpPr>
          <p:cNvPr id="154" name="Google Shape;154;p20"/>
          <p:cNvSpPr txBox="1"/>
          <p:nvPr/>
        </p:nvSpPr>
        <p:spPr>
          <a:xfrm>
            <a:off x="6191590" y="1330668"/>
            <a:ext cx="2525850" cy="1563525"/>
          </a:xfrm>
          <a:prstGeom prst="rect">
            <a:avLst/>
          </a:prstGeom>
          <a:noFill/>
          <a:ln>
            <a:noFill/>
          </a:ln>
        </p:spPr>
        <p:txBody>
          <a:bodyPr spcFirstLastPara="1" wrap="square" lIns="68569" tIns="68569" rIns="68569" bIns="68569" anchor="t" anchorCtr="0">
            <a:noAutofit/>
          </a:bodyPr>
          <a:lstStyle/>
          <a:p>
            <a:pPr>
              <a:lnSpc>
                <a:spcPct val="115000"/>
              </a:lnSpc>
            </a:pPr>
            <a:r>
              <a:rPr lang="en-GB" sz="1600" b="1" dirty="0">
                <a:solidFill>
                  <a:srgbClr val="193E72"/>
                </a:solidFill>
              </a:rPr>
              <a:t>Strategic Themes </a:t>
            </a:r>
            <a:br>
              <a:rPr lang="en-GB" sz="1600" dirty="0">
                <a:solidFill>
                  <a:srgbClr val="193E72"/>
                </a:solidFill>
              </a:rPr>
            </a:br>
            <a:r>
              <a:rPr lang="en-GB" sz="1600" dirty="0">
                <a:solidFill>
                  <a:srgbClr val="193E72"/>
                </a:solidFill>
              </a:rPr>
              <a:t>Key Priority Areas: Social Care, </a:t>
            </a:r>
            <a:r>
              <a:rPr lang="en-GB" sz="1600" b="1" dirty="0">
                <a:solidFill>
                  <a:srgbClr val="193E72"/>
                </a:solidFill>
              </a:rPr>
              <a:t>Public Health</a:t>
            </a:r>
            <a:r>
              <a:rPr lang="en-GB" sz="1600" dirty="0">
                <a:solidFill>
                  <a:srgbClr val="193E72"/>
                </a:solidFill>
              </a:rPr>
              <a:t>, Mental Health and Health Data Science</a:t>
            </a:r>
            <a:endParaRPr sz="1600" dirty="0"/>
          </a:p>
        </p:txBody>
      </p:sp>
    </p:spTree>
    <p:extLst>
      <p:ext uri="{BB962C8B-B14F-4D97-AF65-F5344CB8AC3E}">
        <p14:creationId xmlns:p14="http://schemas.microsoft.com/office/powerpoint/2010/main" val="99427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1"/>
          <p:cNvSpPr txBox="1">
            <a:spLocks noGrp="1"/>
          </p:cNvSpPr>
          <p:nvPr>
            <p:ph type="title"/>
          </p:nvPr>
        </p:nvSpPr>
        <p:spPr>
          <a:xfrm>
            <a:off x="628650" y="294968"/>
            <a:ext cx="7886700" cy="884903"/>
          </a:xfrm>
          <a:prstGeom prst="rect">
            <a:avLst/>
          </a:prstGeom>
        </p:spPr>
        <p:txBody>
          <a:bodyPr spcFirstLastPara="1" vert="horz" wrap="square" lIns="68569" tIns="34275" rIns="68569" bIns="34275" rtlCol="0" anchor="ctr" anchorCtr="0">
            <a:noAutofit/>
          </a:bodyPr>
          <a:lstStyle/>
          <a:p>
            <a:pPr>
              <a:spcBef>
                <a:spcPts val="0"/>
              </a:spcBef>
              <a:buClr>
                <a:schemeClr val="dk1"/>
              </a:buClr>
              <a:buSzPts val="1100"/>
            </a:pPr>
            <a:r>
              <a:rPr lang="en-GB" b="1" dirty="0"/>
              <a:t>Advanced Fellowship</a:t>
            </a:r>
            <a:endParaRPr b="1" dirty="0"/>
          </a:p>
        </p:txBody>
      </p:sp>
      <p:sp>
        <p:nvSpPr>
          <p:cNvPr id="161" name="Google Shape;161;p21"/>
          <p:cNvSpPr txBox="1">
            <a:spLocks noGrp="1"/>
          </p:cNvSpPr>
          <p:nvPr>
            <p:ph type="body" idx="1"/>
          </p:nvPr>
        </p:nvSpPr>
        <p:spPr>
          <a:xfrm>
            <a:off x="501445" y="1179871"/>
            <a:ext cx="8013905" cy="4788309"/>
          </a:xfrm>
          <a:prstGeom prst="rect">
            <a:avLst/>
          </a:prstGeom>
        </p:spPr>
        <p:txBody>
          <a:bodyPr spcFirstLastPara="1" vert="horz" wrap="square" lIns="68569" tIns="34275" rIns="68569" bIns="34275" rtlCol="0" anchor="t" anchorCtr="0">
            <a:noAutofit/>
          </a:bodyPr>
          <a:lstStyle/>
          <a:p>
            <a:pPr marL="342900" indent="-261938">
              <a:spcBef>
                <a:spcPts val="750"/>
              </a:spcBef>
              <a:buSzPts val="1900"/>
            </a:pPr>
            <a:r>
              <a:rPr lang="en-GB" sz="1600" b="1" dirty="0"/>
              <a:t>Fellowship designed to support the following points at post-doctoral level:</a:t>
            </a:r>
            <a:endParaRPr sz="1600" b="1" dirty="0"/>
          </a:p>
          <a:p>
            <a:pPr marL="685800" indent="-257175">
              <a:spcBef>
                <a:spcPts val="0"/>
              </a:spcBef>
              <a:buClr>
                <a:srgbClr val="193E72"/>
              </a:buClr>
              <a:buSzPts val="1800"/>
              <a:buChar char="-"/>
            </a:pPr>
            <a:r>
              <a:rPr lang="en-GB" sz="1600" dirty="0"/>
              <a:t>Early post-doc career following award of PhD</a:t>
            </a:r>
            <a:endParaRPr sz="1600" dirty="0"/>
          </a:p>
          <a:p>
            <a:pPr marL="685800" indent="-257175">
              <a:spcBef>
                <a:spcPts val="0"/>
              </a:spcBef>
              <a:buClr>
                <a:srgbClr val="193E72"/>
              </a:buClr>
              <a:buSzPts val="1800"/>
              <a:buChar char="-"/>
            </a:pPr>
            <a:r>
              <a:rPr lang="en-GB" sz="1600" dirty="0"/>
              <a:t>Establishment of independence</a:t>
            </a:r>
            <a:endParaRPr sz="1600" dirty="0"/>
          </a:p>
          <a:p>
            <a:pPr marL="685800" indent="-257175">
              <a:spcBef>
                <a:spcPts val="0"/>
              </a:spcBef>
              <a:buClr>
                <a:srgbClr val="193E72"/>
              </a:buClr>
              <a:buSzPts val="1800"/>
              <a:buChar char="-"/>
            </a:pPr>
            <a:r>
              <a:rPr lang="en-GB" sz="1600" dirty="0"/>
              <a:t>Transition or return from a career break</a:t>
            </a:r>
            <a:endParaRPr sz="1600" dirty="0"/>
          </a:p>
          <a:p>
            <a:pPr marL="342900" indent="-261938">
              <a:spcBef>
                <a:spcPts val="0"/>
              </a:spcBef>
              <a:buSzPts val="1900"/>
            </a:pPr>
            <a:r>
              <a:rPr lang="en-GB" sz="1600" b="1" dirty="0"/>
              <a:t>Open to clinical and non-clinical applicants</a:t>
            </a:r>
            <a:endParaRPr sz="1600" b="1" dirty="0"/>
          </a:p>
          <a:p>
            <a:pPr marL="0" indent="0">
              <a:lnSpc>
                <a:spcPct val="115000"/>
              </a:lnSpc>
              <a:spcBef>
                <a:spcPts val="0"/>
              </a:spcBef>
              <a:buNone/>
            </a:pPr>
            <a:br>
              <a:rPr lang="en-GB" sz="1600" b="1" dirty="0"/>
            </a:br>
            <a:r>
              <a:rPr lang="en-GB" sz="1600" b="1" dirty="0"/>
              <a:t>Funding and support</a:t>
            </a:r>
            <a:endParaRPr sz="1600" b="1" i="1" dirty="0"/>
          </a:p>
          <a:p>
            <a:pPr marL="342900" indent="-242888">
              <a:lnSpc>
                <a:spcPct val="115000"/>
              </a:lnSpc>
              <a:spcBef>
                <a:spcPts val="0"/>
              </a:spcBef>
              <a:buClr>
                <a:srgbClr val="193E72"/>
              </a:buClr>
              <a:buSzPts val="1500"/>
              <a:buChar char="✓"/>
            </a:pPr>
            <a:r>
              <a:rPr lang="en-GB" sz="1600" i="1" dirty="0"/>
              <a:t>2-5 years WTE (between 50 and 100% WTE)</a:t>
            </a:r>
            <a:endParaRPr sz="1600" i="1" dirty="0"/>
          </a:p>
          <a:p>
            <a:pPr marL="342900" indent="-242888">
              <a:lnSpc>
                <a:spcPct val="115000"/>
              </a:lnSpc>
              <a:spcBef>
                <a:spcPts val="0"/>
              </a:spcBef>
              <a:buClr>
                <a:srgbClr val="193E72"/>
              </a:buClr>
              <a:buSzPts val="1500"/>
              <a:buChar char="✓"/>
            </a:pPr>
            <a:r>
              <a:rPr lang="en-GB" sz="1600" i="1" dirty="0"/>
              <a:t>Funding for salary, research costs and training and development</a:t>
            </a:r>
            <a:endParaRPr sz="1600" i="1" dirty="0"/>
          </a:p>
          <a:p>
            <a:pPr marL="342900" indent="-242888">
              <a:lnSpc>
                <a:spcPct val="115000"/>
              </a:lnSpc>
              <a:spcBef>
                <a:spcPts val="0"/>
              </a:spcBef>
              <a:buClr>
                <a:srgbClr val="193E72"/>
              </a:buClr>
              <a:buSzPts val="1500"/>
              <a:buChar char="✓"/>
            </a:pPr>
            <a:r>
              <a:rPr lang="en-GB" sz="1600" b="1" i="1" dirty="0"/>
              <a:t>Up to 40% clinical service/development/practice time</a:t>
            </a:r>
            <a:endParaRPr sz="1600" b="1" i="1" dirty="0"/>
          </a:p>
          <a:p>
            <a:pPr marL="342900" indent="-257175">
              <a:lnSpc>
                <a:spcPct val="115000"/>
              </a:lnSpc>
              <a:spcBef>
                <a:spcPts val="0"/>
              </a:spcBef>
              <a:buClr>
                <a:srgbClr val="193E72"/>
              </a:buClr>
              <a:buSzPts val="1800"/>
              <a:buChar char="✓"/>
            </a:pPr>
            <a:r>
              <a:rPr lang="en-GB" sz="1600" i="1" dirty="0"/>
              <a:t>Can apply for 2 sequential Fellowships up to a total of 8 years</a:t>
            </a:r>
            <a:br>
              <a:rPr lang="en-GB" sz="1600" i="1" dirty="0"/>
            </a:br>
            <a:endParaRPr sz="1600" i="1" dirty="0"/>
          </a:p>
          <a:p>
            <a:pPr marL="0" indent="0">
              <a:lnSpc>
                <a:spcPct val="115000"/>
              </a:lnSpc>
              <a:spcBef>
                <a:spcPts val="0"/>
              </a:spcBef>
              <a:buNone/>
            </a:pPr>
            <a:r>
              <a:rPr lang="en-GB" sz="1600" b="1" dirty="0"/>
              <a:t>Assessment criteria</a:t>
            </a:r>
            <a:endParaRPr sz="1600" b="1" i="1" dirty="0"/>
          </a:p>
          <a:p>
            <a:pPr marL="342900" indent="-242888">
              <a:lnSpc>
                <a:spcPct val="115000"/>
              </a:lnSpc>
              <a:spcBef>
                <a:spcPts val="0"/>
              </a:spcBef>
              <a:buClr>
                <a:srgbClr val="193E72"/>
              </a:buClr>
              <a:buSzPts val="1500"/>
              <a:buChar char="✓"/>
            </a:pPr>
            <a:r>
              <a:rPr lang="en-GB" sz="1600" i="1" dirty="0"/>
              <a:t>Trajectory relevant to career stage and background</a:t>
            </a:r>
            <a:endParaRPr sz="1600" i="1" dirty="0"/>
          </a:p>
          <a:p>
            <a:pPr marL="342900" indent="-242888">
              <a:lnSpc>
                <a:spcPct val="115000"/>
              </a:lnSpc>
              <a:spcBef>
                <a:spcPts val="0"/>
              </a:spcBef>
              <a:buClr>
                <a:srgbClr val="193E72"/>
              </a:buClr>
              <a:buSzPts val="1500"/>
              <a:buChar char="✓"/>
            </a:pPr>
            <a:r>
              <a:rPr lang="en-GB" sz="1600" i="1" dirty="0"/>
              <a:t>High quality research and training programme</a:t>
            </a:r>
            <a:endParaRPr sz="1600" i="1" dirty="0"/>
          </a:p>
          <a:p>
            <a:pPr marL="342900" indent="-242888">
              <a:lnSpc>
                <a:spcPct val="115000"/>
              </a:lnSpc>
              <a:spcBef>
                <a:spcPts val="0"/>
              </a:spcBef>
              <a:buClr>
                <a:srgbClr val="193E72"/>
              </a:buClr>
              <a:buSzPts val="1500"/>
              <a:buChar char="✓"/>
            </a:pPr>
            <a:r>
              <a:rPr lang="en-GB" sz="1600" i="1" dirty="0"/>
              <a:t>Support from mentorship team and host organisation</a:t>
            </a:r>
            <a:endParaRPr sz="1600" i="1" dirty="0"/>
          </a:p>
          <a:p>
            <a:pPr marL="0" indent="0">
              <a:lnSpc>
                <a:spcPct val="115000"/>
              </a:lnSpc>
              <a:spcBef>
                <a:spcPts val="0"/>
              </a:spcBef>
              <a:buNone/>
            </a:pPr>
            <a:endParaRPr sz="1600" dirty="0">
              <a:solidFill>
                <a:schemeClr val="dk1"/>
              </a:solidFill>
            </a:endParaRPr>
          </a:p>
          <a:p>
            <a:pPr marL="0" indent="0">
              <a:lnSpc>
                <a:spcPct val="115000"/>
              </a:lnSpc>
              <a:spcBef>
                <a:spcPts val="0"/>
              </a:spcBef>
              <a:buClr>
                <a:schemeClr val="dk1"/>
              </a:buClr>
              <a:buSzPts val="1100"/>
              <a:buNone/>
            </a:pPr>
            <a:r>
              <a:rPr lang="en-GB" sz="1600" b="1" dirty="0"/>
              <a:t>Launches twice a year: April and October</a:t>
            </a:r>
            <a:endParaRPr sz="1600" dirty="0">
              <a:solidFill>
                <a:schemeClr val="dk1"/>
              </a:solidFill>
            </a:endParaRPr>
          </a:p>
          <a:p>
            <a:pPr marL="0" indent="0">
              <a:spcBef>
                <a:spcPts val="750"/>
              </a:spcBef>
              <a:buNone/>
            </a:pPr>
            <a:endParaRPr dirty="0"/>
          </a:p>
        </p:txBody>
      </p:sp>
      <p:sp>
        <p:nvSpPr>
          <p:cNvPr id="162" name="Google Shape;162;p21"/>
          <p:cNvSpPr txBox="1"/>
          <p:nvPr/>
        </p:nvSpPr>
        <p:spPr>
          <a:xfrm>
            <a:off x="6520331" y="1681316"/>
            <a:ext cx="2525850" cy="1563525"/>
          </a:xfrm>
          <a:prstGeom prst="rect">
            <a:avLst/>
          </a:prstGeom>
          <a:noFill/>
          <a:ln>
            <a:noFill/>
          </a:ln>
        </p:spPr>
        <p:txBody>
          <a:bodyPr spcFirstLastPara="1" wrap="square" lIns="68569" tIns="68569" rIns="68569" bIns="68569" anchor="t" anchorCtr="0">
            <a:noAutofit/>
          </a:bodyPr>
          <a:lstStyle/>
          <a:p>
            <a:pPr>
              <a:lnSpc>
                <a:spcPct val="115000"/>
              </a:lnSpc>
              <a:buClr>
                <a:schemeClr val="dk1"/>
              </a:buClr>
              <a:buSzPts val="1100"/>
            </a:pPr>
            <a:r>
              <a:rPr lang="en-GB" sz="1600" b="1" dirty="0">
                <a:solidFill>
                  <a:srgbClr val="193E72"/>
                </a:solidFill>
              </a:rPr>
              <a:t>Strategic Themes </a:t>
            </a:r>
            <a:br>
              <a:rPr lang="en-GB" sz="1600" dirty="0">
                <a:solidFill>
                  <a:srgbClr val="193E72"/>
                </a:solidFill>
              </a:rPr>
            </a:br>
            <a:r>
              <a:rPr lang="en-GB" sz="1600" dirty="0">
                <a:solidFill>
                  <a:srgbClr val="193E72"/>
                </a:solidFill>
              </a:rPr>
              <a:t>Key Priority Areas: Social Care, </a:t>
            </a:r>
            <a:r>
              <a:rPr lang="en-GB" sz="1600" b="1" dirty="0">
                <a:solidFill>
                  <a:srgbClr val="193E72"/>
                </a:solidFill>
              </a:rPr>
              <a:t>Public Health</a:t>
            </a:r>
            <a:r>
              <a:rPr lang="en-GB" sz="1600" dirty="0">
                <a:solidFill>
                  <a:srgbClr val="193E72"/>
                </a:solidFill>
              </a:rPr>
              <a:t>, Mental Health and Health Data Science</a:t>
            </a:r>
            <a:endParaRPr sz="1600" dirty="0"/>
          </a:p>
        </p:txBody>
      </p:sp>
    </p:spTree>
    <p:extLst>
      <p:ext uri="{BB962C8B-B14F-4D97-AF65-F5344CB8AC3E}">
        <p14:creationId xmlns:p14="http://schemas.microsoft.com/office/powerpoint/2010/main" val="1561181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t>Advanced Fellowship in Knowledge Mobilisation Research </a:t>
            </a:r>
          </a:p>
        </p:txBody>
      </p:sp>
      <p:sp>
        <p:nvSpPr>
          <p:cNvPr id="3" name="Content Placeholder 2"/>
          <p:cNvSpPr>
            <a:spLocks noGrp="1"/>
          </p:cNvSpPr>
          <p:nvPr>
            <p:ph idx="1"/>
          </p:nvPr>
        </p:nvSpPr>
        <p:spPr/>
        <p:txBody>
          <a:bodyPr>
            <a:normAutofit fontScale="85000" lnSpcReduction="10000"/>
          </a:bodyPr>
          <a:lstStyle/>
          <a:p>
            <a:pPr marL="0" indent="0">
              <a:buNone/>
            </a:pPr>
            <a:r>
              <a:rPr lang="en-GB" dirty="0"/>
              <a:t>Post-doctoral award that has been designed for individuals who have significant health/social care and/or academic experience and can demonstrate that they:- </a:t>
            </a:r>
          </a:p>
          <a:p>
            <a:pPr marL="0" indent="0">
              <a:buNone/>
            </a:pPr>
            <a:r>
              <a:rPr lang="en-GB" dirty="0"/>
              <a:t>(a) have the potential to mobilise research knowledge in health and social care settings and </a:t>
            </a:r>
          </a:p>
          <a:p>
            <a:pPr marL="0" indent="0">
              <a:buNone/>
            </a:pPr>
            <a:r>
              <a:rPr lang="en-GB" dirty="0"/>
              <a:t>(b) can contribute to the research base underpinning knowledge mobilisation activities</a:t>
            </a:r>
          </a:p>
          <a:p>
            <a:pPr marL="0" indent="0">
              <a:lnSpc>
                <a:spcPct val="115000"/>
              </a:lnSpc>
              <a:spcBef>
                <a:spcPts val="0"/>
              </a:spcBef>
              <a:buNone/>
            </a:pPr>
            <a:endParaRPr lang="en-GB" b="1" dirty="0"/>
          </a:p>
          <a:p>
            <a:pPr marL="0" indent="0">
              <a:lnSpc>
                <a:spcPct val="115000"/>
              </a:lnSpc>
              <a:spcBef>
                <a:spcPts val="0"/>
              </a:spcBef>
              <a:buNone/>
            </a:pPr>
            <a:r>
              <a:rPr lang="en-GB" b="1" dirty="0"/>
              <a:t>Funding and support</a:t>
            </a:r>
            <a:endParaRPr lang="en-GB" b="1" i="1" dirty="0"/>
          </a:p>
          <a:p>
            <a:pPr marL="342900" indent="-242888">
              <a:lnSpc>
                <a:spcPct val="115000"/>
              </a:lnSpc>
              <a:spcBef>
                <a:spcPts val="0"/>
              </a:spcBef>
              <a:buClr>
                <a:srgbClr val="193E72"/>
              </a:buClr>
              <a:buSzPts val="1500"/>
              <a:buFont typeface="Arial" panose="020B0604020202020204" pitchFamily="34" charset="0"/>
              <a:buChar char="✓"/>
            </a:pPr>
            <a:r>
              <a:rPr lang="en-GB" i="1" dirty="0"/>
              <a:t>available for a maximum of 24 months full time (part time options between 50% and 100% available).</a:t>
            </a:r>
          </a:p>
          <a:p>
            <a:pPr marL="342900" indent="-242888">
              <a:lnSpc>
                <a:spcPct val="115000"/>
              </a:lnSpc>
              <a:spcBef>
                <a:spcPts val="0"/>
              </a:spcBef>
              <a:buClr>
                <a:srgbClr val="193E72"/>
              </a:buClr>
              <a:buSzPts val="1500"/>
              <a:buChar char="✓"/>
            </a:pPr>
            <a:r>
              <a:rPr lang="en-GB" i="1" dirty="0"/>
              <a:t>Funding for salary, research costs and training and development</a:t>
            </a:r>
          </a:p>
          <a:p>
            <a:endParaRPr lang="en-GB" dirty="0"/>
          </a:p>
          <a:p>
            <a:r>
              <a:rPr lang="en-GB" dirty="0"/>
              <a:t> </a:t>
            </a:r>
          </a:p>
        </p:txBody>
      </p:sp>
    </p:spTree>
    <p:extLst>
      <p:ext uri="{BB962C8B-B14F-4D97-AF65-F5344CB8AC3E}">
        <p14:creationId xmlns:p14="http://schemas.microsoft.com/office/powerpoint/2010/main" val="4241967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7524" y="365127"/>
            <a:ext cx="7886700" cy="878788"/>
          </a:xfrm>
        </p:spPr>
        <p:txBody>
          <a:bodyPr>
            <a:noAutofit/>
          </a:bodyPr>
          <a:lstStyle/>
          <a:p>
            <a:pPr>
              <a:defRPr/>
            </a:pPr>
            <a:r>
              <a:rPr lang="en-GB" b="1" kern="1200" dirty="0"/>
              <a:t>Development and Skills Enhancement (DSE) Award</a:t>
            </a:r>
          </a:p>
        </p:txBody>
      </p:sp>
      <p:sp>
        <p:nvSpPr>
          <p:cNvPr id="33796" name="Rectangle 7"/>
          <p:cNvSpPr>
            <a:spLocks noChangeArrowheads="1"/>
          </p:cNvSpPr>
          <p:nvPr/>
        </p:nvSpPr>
        <p:spPr bwMode="auto">
          <a:xfrm>
            <a:off x="287524" y="1502707"/>
            <a:ext cx="8568952" cy="1354217"/>
          </a:xfrm>
          <a:prstGeom prst="rect">
            <a:avLst/>
          </a:prstGeom>
          <a:noFill/>
          <a:ln w="9525">
            <a:solidFill>
              <a:srgbClr val="0072C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15900" indent="-215900">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600"/>
              </a:spcAft>
            </a:pPr>
            <a:r>
              <a:rPr lang="en-GB" altLang="en-US" sz="1800" dirty="0">
                <a:solidFill>
                  <a:srgbClr val="193E72"/>
                </a:solidFill>
                <a:cs typeface="Arial" panose="020B0604020202020204" pitchFamily="34" charset="0"/>
              </a:rPr>
              <a:t>For NIHR Academy Members to gain specific skills and experience</a:t>
            </a:r>
          </a:p>
          <a:p>
            <a:pPr eaLnBrk="1" hangingPunct="1">
              <a:spcBef>
                <a:spcPct val="0"/>
              </a:spcBef>
              <a:spcAft>
                <a:spcPts val="600"/>
              </a:spcAft>
            </a:pPr>
            <a:r>
              <a:rPr lang="en-GB" altLang="en-US" sz="1800" dirty="0">
                <a:solidFill>
                  <a:srgbClr val="193E72"/>
                </a:solidFill>
                <a:cs typeface="Arial" panose="020B0604020202020204" pitchFamily="34" charset="0"/>
              </a:rPr>
              <a:t>“Bridging with a purpose”</a:t>
            </a:r>
          </a:p>
          <a:p>
            <a:pPr eaLnBrk="1" hangingPunct="1">
              <a:spcBef>
                <a:spcPct val="0"/>
              </a:spcBef>
              <a:spcAft>
                <a:spcPts val="600"/>
              </a:spcAft>
            </a:pPr>
            <a:r>
              <a:rPr lang="en-GB" altLang="en-US" sz="1800" dirty="0">
                <a:solidFill>
                  <a:srgbClr val="193E72"/>
                </a:solidFill>
                <a:cs typeface="Arial" panose="020B0604020202020204" pitchFamily="34" charset="0"/>
              </a:rPr>
              <a:t>Includes support for career continuity for those who haven’t been able to source support elsewhere </a:t>
            </a:r>
          </a:p>
        </p:txBody>
      </p:sp>
      <p:sp>
        <p:nvSpPr>
          <p:cNvPr id="2" name="TextBox 1"/>
          <p:cNvSpPr txBox="1"/>
          <p:nvPr/>
        </p:nvSpPr>
        <p:spPr>
          <a:xfrm>
            <a:off x="395536" y="3026280"/>
            <a:ext cx="8208912" cy="1200329"/>
          </a:xfrm>
          <a:prstGeom prst="rect">
            <a:avLst/>
          </a:prstGeom>
          <a:noFill/>
        </p:spPr>
        <p:txBody>
          <a:bodyPr wrap="square" rtlCol="0">
            <a:spAutoFit/>
          </a:bodyPr>
          <a:lstStyle/>
          <a:p>
            <a:r>
              <a:rPr lang="en-GB" i="1" dirty="0">
                <a:solidFill>
                  <a:srgbClr val="193E72"/>
                </a:solidFill>
              </a:rPr>
              <a:t>Funding and support</a:t>
            </a:r>
          </a:p>
          <a:p>
            <a:pPr marL="285750" indent="-285750">
              <a:buFont typeface="Wingdings" panose="05000000000000000000" pitchFamily="2" charset="2"/>
              <a:buChar char="Ø"/>
            </a:pPr>
            <a:r>
              <a:rPr lang="en-GB" i="1" dirty="0">
                <a:solidFill>
                  <a:srgbClr val="193E72"/>
                </a:solidFill>
              </a:rPr>
              <a:t>1 year maximum (between 50 and 100% WTE)</a:t>
            </a:r>
          </a:p>
          <a:p>
            <a:pPr marL="285750" indent="-285750">
              <a:buFont typeface="Wingdings" panose="05000000000000000000" pitchFamily="2" charset="2"/>
              <a:buChar char="Ø"/>
            </a:pPr>
            <a:r>
              <a:rPr lang="en-GB" i="1" dirty="0">
                <a:solidFill>
                  <a:srgbClr val="193E72"/>
                </a:solidFill>
              </a:rPr>
              <a:t>Funding for salary, training and development, and supervision</a:t>
            </a:r>
          </a:p>
          <a:p>
            <a:pPr marL="285750" indent="-285750">
              <a:buFont typeface="Wingdings" panose="05000000000000000000" pitchFamily="2" charset="2"/>
              <a:buChar char="Ø"/>
            </a:pPr>
            <a:r>
              <a:rPr lang="en-GB" i="1" dirty="0">
                <a:solidFill>
                  <a:srgbClr val="193E72"/>
                </a:solidFill>
              </a:rPr>
              <a:t>Expectation of matched funding from host – Assessed as part of application</a:t>
            </a:r>
          </a:p>
        </p:txBody>
      </p:sp>
      <p:sp>
        <p:nvSpPr>
          <p:cNvPr id="6" name="TextBox 5"/>
          <p:cNvSpPr txBox="1"/>
          <p:nvPr/>
        </p:nvSpPr>
        <p:spPr>
          <a:xfrm>
            <a:off x="395536" y="4316031"/>
            <a:ext cx="8208912" cy="1477328"/>
          </a:xfrm>
          <a:prstGeom prst="rect">
            <a:avLst/>
          </a:prstGeom>
          <a:noFill/>
        </p:spPr>
        <p:txBody>
          <a:bodyPr wrap="square" rtlCol="0">
            <a:spAutoFit/>
          </a:bodyPr>
          <a:lstStyle/>
          <a:p>
            <a:r>
              <a:rPr lang="en-GB" i="1" dirty="0">
                <a:solidFill>
                  <a:srgbClr val="193E72"/>
                </a:solidFill>
              </a:rPr>
              <a:t>Assessment criteria</a:t>
            </a:r>
          </a:p>
          <a:p>
            <a:pPr marL="285750" indent="-285750">
              <a:buFont typeface="Wingdings" panose="05000000000000000000" pitchFamily="2" charset="2"/>
              <a:buChar char="Ø"/>
            </a:pPr>
            <a:r>
              <a:rPr lang="en-GB" i="1" dirty="0">
                <a:solidFill>
                  <a:srgbClr val="193E72"/>
                </a:solidFill>
              </a:rPr>
              <a:t>Continued commitment to a academic research career</a:t>
            </a:r>
          </a:p>
          <a:p>
            <a:pPr marL="285750" indent="-285750">
              <a:buFont typeface="Wingdings" panose="05000000000000000000" pitchFamily="2" charset="2"/>
              <a:buChar char="Ø"/>
            </a:pPr>
            <a:r>
              <a:rPr lang="en-GB" i="1" dirty="0">
                <a:solidFill>
                  <a:srgbClr val="193E72"/>
                </a:solidFill>
              </a:rPr>
              <a:t>Clear plan for supporting future NIHR funding application</a:t>
            </a:r>
          </a:p>
          <a:p>
            <a:pPr marL="285750" indent="-285750">
              <a:buFont typeface="Wingdings" panose="05000000000000000000" pitchFamily="2" charset="2"/>
              <a:buChar char="Ø"/>
            </a:pPr>
            <a:r>
              <a:rPr lang="en-GB" i="1" dirty="0">
                <a:solidFill>
                  <a:srgbClr val="193E72"/>
                </a:solidFill>
              </a:rPr>
              <a:t>Support from host organisation</a:t>
            </a:r>
          </a:p>
          <a:p>
            <a:pPr marL="285750" indent="-285750">
              <a:buFont typeface="Wingdings" panose="05000000000000000000" pitchFamily="2" charset="2"/>
              <a:buChar char="Ø"/>
            </a:pPr>
            <a:endParaRPr lang="en-GB" i="1" dirty="0">
              <a:solidFill>
                <a:srgbClr val="0072C6"/>
              </a:solidFill>
            </a:endParaRPr>
          </a:p>
        </p:txBody>
      </p:sp>
      <p:sp>
        <p:nvSpPr>
          <p:cNvPr id="7" name="TextBox 6"/>
          <p:cNvSpPr txBox="1"/>
          <p:nvPr/>
        </p:nvSpPr>
        <p:spPr>
          <a:xfrm>
            <a:off x="395536" y="5733256"/>
            <a:ext cx="8280920" cy="369332"/>
          </a:xfrm>
          <a:prstGeom prst="rect">
            <a:avLst/>
          </a:prstGeom>
          <a:noFill/>
        </p:spPr>
        <p:txBody>
          <a:bodyPr wrap="square" rtlCol="0">
            <a:spAutoFit/>
          </a:bodyPr>
          <a:lstStyle/>
          <a:p>
            <a:r>
              <a:rPr lang="en-GB" b="1" dirty="0">
                <a:solidFill>
                  <a:srgbClr val="193E72"/>
                </a:solidFill>
              </a:rPr>
              <a:t>Launches three times a year in May, September and January</a:t>
            </a:r>
          </a:p>
        </p:txBody>
      </p:sp>
    </p:spTree>
    <p:extLst>
      <p:ext uri="{BB962C8B-B14F-4D97-AF65-F5344CB8AC3E}">
        <p14:creationId xmlns:p14="http://schemas.microsoft.com/office/powerpoint/2010/main" val="2157460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Seeking Support </a:t>
            </a:r>
          </a:p>
        </p:txBody>
      </p:sp>
      <p:sp>
        <p:nvSpPr>
          <p:cNvPr id="3" name="Content Placeholder 2"/>
          <p:cNvSpPr>
            <a:spLocks noGrp="1"/>
          </p:cNvSpPr>
          <p:nvPr>
            <p:ph idx="1"/>
          </p:nvPr>
        </p:nvSpPr>
        <p:spPr/>
        <p:txBody>
          <a:bodyPr/>
          <a:lstStyle/>
          <a:p>
            <a:r>
              <a:rPr lang="en-GB" dirty="0"/>
              <a:t>For detailed advice on which opportunity best supports your background and future career aspirations contact the NIHR Academy office:</a:t>
            </a:r>
          </a:p>
          <a:p>
            <a:pPr marL="0" indent="0">
              <a:buNone/>
            </a:pPr>
            <a:r>
              <a:rPr lang="en-GB" dirty="0">
                <a:hlinkClick r:id="rId2"/>
              </a:rPr>
              <a:t>https://www.nihr.ac.uk/explore-nihr/support/academy.htm</a:t>
            </a:r>
            <a:endParaRPr lang="en-GB" dirty="0"/>
          </a:p>
          <a:p>
            <a:endParaRPr lang="en-GB" dirty="0"/>
          </a:p>
          <a:p>
            <a:r>
              <a:rPr lang="en-GB" dirty="0"/>
              <a:t>For advice on the research you want to undertake, contact your local Research Design Service (RDS): </a:t>
            </a:r>
          </a:p>
          <a:p>
            <a:pPr marL="0" indent="0">
              <a:buNone/>
            </a:pPr>
            <a:r>
              <a:rPr lang="en-GB" dirty="0">
                <a:hlinkClick r:id="rId3"/>
              </a:rPr>
              <a:t>https://www.nihr.ac.uk/explore-nihr/support/research-design-service.htm</a:t>
            </a:r>
            <a:endParaRPr lang="en-GB" dirty="0"/>
          </a:p>
          <a:p>
            <a:endParaRPr lang="en-GB" dirty="0"/>
          </a:p>
        </p:txBody>
      </p:sp>
    </p:spTree>
    <p:extLst>
      <p:ext uri="{BB962C8B-B14F-4D97-AF65-F5344CB8AC3E}">
        <p14:creationId xmlns:p14="http://schemas.microsoft.com/office/powerpoint/2010/main" val="36233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NIHR Blogs</a:t>
            </a:r>
          </a:p>
        </p:txBody>
      </p:sp>
      <p:sp>
        <p:nvSpPr>
          <p:cNvPr id="3" name="Content Placeholder 2"/>
          <p:cNvSpPr>
            <a:spLocks noGrp="1"/>
          </p:cNvSpPr>
          <p:nvPr>
            <p:ph idx="1"/>
          </p:nvPr>
        </p:nvSpPr>
        <p:spPr/>
        <p:txBody>
          <a:bodyPr/>
          <a:lstStyle/>
          <a:p>
            <a:endParaRPr lang="en-GB" dirty="0"/>
          </a:p>
          <a:p>
            <a:endParaRPr lang="en-GB" dirty="0"/>
          </a:p>
          <a:p>
            <a:endParaRPr lang="en-GB" dirty="0"/>
          </a:p>
          <a:p>
            <a:endParaRPr lang="en-GB" dirty="0"/>
          </a:p>
        </p:txBody>
      </p:sp>
      <p:sp>
        <p:nvSpPr>
          <p:cNvPr id="4" name="Text Box 2"/>
          <p:cNvSpPr txBox="1">
            <a:spLocks noChangeArrowheads="1"/>
          </p:cNvSpPr>
          <p:nvPr/>
        </p:nvSpPr>
        <p:spPr bwMode="auto">
          <a:xfrm>
            <a:off x="895289" y="2342674"/>
            <a:ext cx="7472333" cy="140339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2200" b="1" dirty="0">
                <a:effectLst/>
                <a:latin typeface="Arial" panose="020B0604020202020204" pitchFamily="34" charset="0"/>
                <a:ea typeface="Calibri" panose="020F0502020204030204" pitchFamily="34" charset="0"/>
                <a:cs typeface="Times New Roman" panose="02020603050405020304" pitchFamily="18" charset="0"/>
              </a:rPr>
              <a:t>Professor Gary Frost</a:t>
            </a:r>
            <a:r>
              <a:rPr lang="en-GB" sz="2200" dirty="0">
                <a:effectLst/>
                <a:latin typeface="Arial" panose="020B0604020202020204" pitchFamily="34" charset="0"/>
                <a:ea typeface="Calibri" panose="020F0502020204030204" pitchFamily="34" charset="0"/>
                <a:cs typeface="Times New Roman" panose="02020603050405020304" pitchFamily="18" charset="0"/>
              </a:rPr>
              <a:t> (Chair of the Doctoral Fellowship Selection Committee)</a:t>
            </a:r>
            <a:r>
              <a:rPr lang="en-GB" sz="2200" b="1" dirty="0">
                <a:effectLst/>
                <a:latin typeface="Arial" panose="020B0604020202020204" pitchFamily="34" charset="0"/>
                <a:ea typeface="Calibri" panose="020F0502020204030204" pitchFamily="34" charset="0"/>
                <a:cs typeface="Times New Roman" panose="02020603050405020304" pitchFamily="18" charset="0"/>
              </a:rPr>
              <a:t> </a:t>
            </a:r>
            <a:r>
              <a:rPr lang="en-GB" sz="2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2"/>
              </a:rPr>
              <a:t>"What makes an application excellent?"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
          <p:cNvSpPr txBox="1">
            <a:spLocks noChangeArrowheads="1"/>
          </p:cNvSpPr>
          <p:nvPr/>
        </p:nvSpPr>
        <p:spPr bwMode="auto">
          <a:xfrm>
            <a:off x="895289" y="4096588"/>
            <a:ext cx="7403321" cy="15748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Professor Jane Parry</a:t>
            </a:r>
            <a:r>
              <a:rPr lang="en-GB" sz="2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(Chair of the Advanced Fellowship Selection Committee) </a:t>
            </a:r>
            <a:r>
              <a:rPr lang="en-GB" sz="22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"The common characteristics of a great Fellowship application"</a:t>
            </a:r>
            <a:r>
              <a:rPr lang="en-GB"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28650" y="103517"/>
            <a:ext cx="5862622" cy="1725912"/>
          </a:xfrm>
          <a:prstGeom prst="rect">
            <a:avLst/>
          </a:prstGeom>
        </p:spPr>
      </p:pic>
    </p:spTree>
    <p:extLst>
      <p:ext uri="{BB962C8B-B14F-4D97-AF65-F5344CB8AC3E}">
        <p14:creationId xmlns:p14="http://schemas.microsoft.com/office/powerpoint/2010/main" val="3289588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3"/>
          <p:cNvPicPr preferRelativeResize="0">
            <a:picLocks noGrp="1"/>
          </p:cNvPicPr>
          <p:nvPr>
            <p:ph type="body" idx="1"/>
          </p:nvPr>
        </p:nvPicPr>
        <p:blipFill rotWithShape="1">
          <a:blip r:embed="rId3">
            <a:alphaModFix/>
          </a:blip>
          <a:srcRect l="590" t="-1569" r="-590" b="1569"/>
          <a:stretch/>
        </p:blipFill>
        <p:spPr>
          <a:xfrm>
            <a:off x="1280606" y="593195"/>
            <a:ext cx="6045525" cy="4954275"/>
          </a:xfrm>
          <a:prstGeom prst="rect">
            <a:avLst/>
          </a:prstGeom>
          <a:noFill/>
          <a:ln w="9525" cap="flat" cmpd="sng">
            <a:solidFill>
              <a:srgbClr val="FFFFFF"/>
            </a:solidFill>
            <a:prstDash val="solid"/>
            <a:round/>
            <a:headEnd type="none" w="sm" len="sm"/>
            <a:tailEnd type="none" w="sm" len="sm"/>
          </a:ln>
        </p:spPr>
      </p:pic>
      <p:pic>
        <p:nvPicPr>
          <p:cNvPr id="104" name="Google Shape;104;p13"/>
          <p:cNvPicPr preferRelativeResize="0"/>
          <p:nvPr/>
        </p:nvPicPr>
        <p:blipFill rotWithShape="1">
          <a:blip r:embed="rId4">
            <a:alphaModFix/>
          </a:blip>
          <a:srcRect/>
          <a:stretch/>
        </p:blipFill>
        <p:spPr>
          <a:xfrm>
            <a:off x="6374110" y="4619809"/>
            <a:ext cx="1974845" cy="705656"/>
          </a:xfrm>
          <a:prstGeom prst="rect">
            <a:avLst/>
          </a:prstGeom>
          <a:noFill/>
          <a:ln>
            <a:noFill/>
          </a:ln>
        </p:spPr>
      </p:pic>
      <p:sp>
        <p:nvSpPr>
          <p:cNvPr id="105" name="Google Shape;105;p13"/>
          <p:cNvSpPr/>
          <p:nvPr/>
        </p:nvSpPr>
        <p:spPr>
          <a:xfrm flipH="1">
            <a:off x="5386679" y="4853612"/>
            <a:ext cx="892277" cy="238049"/>
          </a:xfrm>
          <a:prstGeom prst="rightArrow">
            <a:avLst>
              <a:gd name="adj1" fmla="val 50000"/>
              <a:gd name="adj2" fmla="val 50000"/>
            </a:avLst>
          </a:prstGeom>
          <a:solidFill>
            <a:srgbClr val="002060"/>
          </a:solidFill>
          <a:ln w="12700" cap="flat" cmpd="sng">
            <a:solidFill>
              <a:srgbClr val="A1A1A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rgbClr val="002060"/>
              </a:solidFill>
              <a:latin typeface="Arial"/>
              <a:ea typeface="Arial"/>
              <a:cs typeface="Arial"/>
              <a:sym typeface="Arial"/>
            </a:endParaRPr>
          </a:p>
        </p:txBody>
      </p:sp>
    </p:spTree>
    <p:extLst>
      <p:ext uri="{BB962C8B-B14F-4D97-AF65-F5344CB8AC3E}">
        <p14:creationId xmlns:p14="http://schemas.microsoft.com/office/powerpoint/2010/main" val="225524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Studies </a:t>
            </a:r>
          </a:p>
        </p:txBody>
      </p:sp>
      <p:sp>
        <p:nvSpPr>
          <p:cNvPr id="3" name="Content Placeholder 2"/>
          <p:cNvSpPr>
            <a:spLocks noGrp="1"/>
          </p:cNvSpPr>
          <p:nvPr>
            <p:ph idx="1"/>
          </p:nvPr>
        </p:nvSpPr>
        <p:spPr/>
        <p:txBody>
          <a:bodyPr/>
          <a:lstStyle/>
          <a:p>
            <a:r>
              <a:rPr lang="en-GB" dirty="0"/>
              <a:t>Variety of case studies to be inserted here; highlighting a range of NIHR Academy members undertaking public health research at differing career stages, professional backgrounds and spanning academic/practice</a:t>
            </a:r>
          </a:p>
        </p:txBody>
      </p:sp>
    </p:spTree>
    <p:extLst>
      <p:ext uri="{BB962C8B-B14F-4D97-AF65-F5344CB8AC3E}">
        <p14:creationId xmlns:p14="http://schemas.microsoft.com/office/powerpoint/2010/main" val="3331816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b="1" dirty="0"/>
              <a:t>NIHR Mentorship Programme </a:t>
            </a:r>
            <a:br>
              <a:rPr lang="en-GB" dirty="0"/>
            </a:br>
            <a:endParaRPr lang="en-GB" dirty="0"/>
          </a:p>
        </p:txBody>
      </p:sp>
      <p:sp>
        <p:nvSpPr>
          <p:cNvPr id="3" name="Content Placeholder 2"/>
          <p:cNvSpPr>
            <a:spLocks noGrp="1"/>
          </p:cNvSpPr>
          <p:nvPr>
            <p:ph idx="1"/>
          </p:nvPr>
        </p:nvSpPr>
        <p:spPr>
          <a:xfrm>
            <a:off x="628650" y="1022555"/>
            <a:ext cx="7886700" cy="5056970"/>
          </a:xfrm>
        </p:spPr>
        <p:txBody>
          <a:bodyPr>
            <a:normAutofit/>
          </a:bodyPr>
          <a:lstStyle/>
          <a:p>
            <a:r>
              <a:rPr lang="en-GB" dirty="0"/>
              <a:t>NIHR Academy’s Mentorship Programme is open to </a:t>
            </a:r>
            <a:r>
              <a:rPr lang="en-GB" b="1" dirty="0"/>
              <a:t>all post-doctoral NIHR Academy members; irrespective of professional background from 2021. </a:t>
            </a:r>
            <a:endParaRPr lang="en-GB" dirty="0"/>
          </a:p>
          <a:p>
            <a:r>
              <a:rPr lang="en-GB" dirty="0"/>
              <a:t>Access to mentors; providing </a:t>
            </a:r>
            <a:r>
              <a:rPr lang="en-GB" b="1" dirty="0"/>
              <a:t>independent advice and support regarding career development and overcoming potential barriers to career progression. </a:t>
            </a:r>
            <a:endParaRPr lang="en-GB" dirty="0"/>
          </a:p>
        </p:txBody>
      </p:sp>
      <p:pic>
        <p:nvPicPr>
          <p:cNvPr id="4" name="Picture 3"/>
          <p:cNvPicPr>
            <a:picLocks noChangeAspect="1"/>
          </p:cNvPicPr>
          <p:nvPr/>
        </p:nvPicPr>
        <p:blipFill>
          <a:blip r:embed="rId2"/>
          <a:stretch>
            <a:fillRect/>
          </a:stretch>
        </p:blipFill>
        <p:spPr>
          <a:xfrm>
            <a:off x="865426" y="3735760"/>
            <a:ext cx="6559041" cy="2171357"/>
          </a:xfrm>
          <a:prstGeom prst="rect">
            <a:avLst/>
          </a:prstGeom>
        </p:spPr>
      </p:pic>
    </p:spTree>
    <p:extLst>
      <p:ext uri="{BB962C8B-B14F-4D97-AF65-F5344CB8AC3E}">
        <p14:creationId xmlns:p14="http://schemas.microsoft.com/office/powerpoint/2010/main" val="756880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t>Future-Focussed Leadership Programme</a:t>
            </a:r>
          </a:p>
        </p:txBody>
      </p:sp>
      <p:sp>
        <p:nvSpPr>
          <p:cNvPr id="3" name="Content Placeholder 2"/>
          <p:cNvSpPr>
            <a:spLocks noGrp="1"/>
          </p:cNvSpPr>
          <p:nvPr>
            <p:ph idx="1"/>
          </p:nvPr>
        </p:nvSpPr>
        <p:spPr>
          <a:xfrm>
            <a:off x="628650" y="1622323"/>
            <a:ext cx="3920346" cy="4457202"/>
          </a:xfrm>
        </p:spPr>
        <p:txBody>
          <a:bodyPr>
            <a:normAutofit fontScale="77500" lnSpcReduction="20000"/>
          </a:bodyPr>
          <a:lstStyle/>
          <a:p>
            <a:endParaRPr lang="en-GB" sz="2800" dirty="0"/>
          </a:p>
          <a:p>
            <a:pPr marL="0" indent="0">
              <a:buNone/>
            </a:pPr>
            <a:r>
              <a:rPr lang="en-GB" sz="3800" dirty="0"/>
              <a:t>The new </a:t>
            </a:r>
            <a:r>
              <a:rPr lang="en-GB" sz="3800" u="sng" dirty="0">
                <a:hlinkClick r:id="rId2"/>
              </a:rPr>
              <a:t>Future-Focussed Leadership Programme</a:t>
            </a:r>
            <a:r>
              <a:rPr lang="en-GB" sz="3800" dirty="0"/>
              <a:t> enables you to develop your capabilities and effectiveness as a leader by identifying and reflecting on your strengths and areas for development.</a:t>
            </a:r>
          </a:p>
          <a:p>
            <a:pPr marL="0" indent="0">
              <a:buNone/>
            </a:pPr>
            <a:endParaRPr lang="en-GB" sz="2800" dirty="0"/>
          </a:p>
          <a:p>
            <a:pPr marL="0" indent="0">
              <a:buNone/>
            </a:pPr>
            <a:r>
              <a:rPr lang="en-GB" dirty="0"/>
              <a:t> </a:t>
            </a:r>
          </a:p>
          <a:p>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582" y="2300377"/>
            <a:ext cx="4007022" cy="2671347"/>
          </a:xfrm>
          <a:prstGeom prst="rect">
            <a:avLst/>
          </a:prstGeom>
        </p:spPr>
      </p:pic>
    </p:spTree>
    <p:extLst>
      <p:ext uri="{BB962C8B-B14F-4D97-AF65-F5344CB8AC3E}">
        <p14:creationId xmlns:p14="http://schemas.microsoft.com/office/powerpoint/2010/main" val="1215395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90813"/>
          </a:xfrm>
        </p:spPr>
        <p:txBody>
          <a:bodyPr/>
          <a:lstStyle/>
          <a:p>
            <a:r>
              <a:rPr lang="en-GB" dirty="0"/>
              <a:t>Emerging Research Leaders Stream</a:t>
            </a:r>
          </a:p>
        </p:txBody>
      </p:sp>
      <p:sp>
        <p:nvSpPr>
          <p:cNvPr id="3" name="Content Placeholder 2"/>
          <p:cNvSpPr>
            <a:spLocks noGrp="1"/>
          </p:cNvSpPr>
          <p:nvPr>
            <p:ph idx="1"/>
          </p:nvPr>
        </p:nvSpPr>
        <p:spPr>
          <a:xfrm>
            <a:off x="628650" y="1155940"/>
            <a:ext cx="4552950" cy="4923585"/>
          </a:xfrm>
        </p:spPr>
        <p:txBody>
          <a:bodyPr>
            <a:normAutofit fontScale="92500" lnSpcReduction="10000"/>
          </a:bodyPr>
          <a:lstStyle/>
          <a:p>
            <a:endParaRPr lang="en-GB" dirty="0"/>
          </a:p>
          <a:p>
            <a:pPr marL="0" indent="0">
              <a:buNone/>
            </a:pPr>
            <a:r>
              <a:rPr lang="en-GB" dirty="0"/>
              <a:t>The </a:t>
            </a:r>
            <a:r>
              <a:rPr lang="en-GB" b="1" dirty="0"/>
              <a:t>Emerging Research Leaders </a:t>
            </a:r>
            <a:r>
              <a:rPr lang="en-GB" dirty="0"/>
              <a:t>stream is for early to mid-career researchers on an academic track, who are taking up their first significant leadership and management roles </a:t>
            </a:r>
          </a:p>
          <a:p>
            <a:pPr marL="0" indent="0">
              <a:buNone/>
            </a:pPr>
            <a:endParaRPr lang="en-GB" dirty="0"/>
          </a:p>
          <a:p>
            <a:pPr marL="0" indent="0">
              <a:buNone/>
            </a:pPr>
            <a:r>
              <a:rPr lang="en-GB" dirty="0"/>
              <a:t>To be eligible for the </a:t>
            </a:r>
            <a:r>
              <a:rPr lang="en-GB" b="1" dirty="0"/>
              <a:t>Emerging Research Leaders</a:t>
            </a:r>
            <a:r>
              <a:rPr lang="en-GB" dirty="0"/>
              <a:t> stream you must be:</a:t>
            </a:r>
          </a:p>
          <a:p>
            <a:pPr lvl="0">
              <a:buFont typeface="Wingdings" panose="05000000000000000000" pitchFamily="2" charset="2"/>
              <a:buChar char="Ø"/>
            </a:pPr>
            <a:r>
              <a:rPr lang="en-GB" dirty="0"/>
              <a:t>an early to mid-career researcher</a:t>
            </a:r>
          </a:p>
          <a:p>
            <a:pPr lvl="0">
              <a:buFont typeface="Wingdings" panose="05000000000000000000" pitchFamily="2" charset="2"/>
              <a:buChar char="Ø"/>
            </a:pPr>
            <a:r>
              <a:rPr lang="en-GB" dirty="0"/>
              <a:t>two years post doctorate</a:t>
            </a:r>
          </a:p>
          <a:p>
            <a:pPr lvl="0">
              <a:buFont typeface="Wingdings" panose="05000000000000000000" pitchFamily="2" charset="2"/>
              <a:buChar char="Ø"/>
            </a:pPr>
            <a:r>
              <a:rPr lang="en-GB" dirty="0"/>
              <a:t>an NIHR Academy Member.</a:t>
            </a:r>
          </a:p>
          <a:p>
            <a:endParaRPr lang="en-GB" dirty="0"/>
          </a:p>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861" y="2212436"/>
            <a:ext cx="3669101" cy="2441203"/>
          </a:xfrm>
          <a:prstGeom prst="rect">
            <a:avLst/>
          </a:prstGeom>
        </p:spPr>
      </p:pic>
    </p:spTree>
    <p:extLst>
      <p:ext uri="{BB962C8B-B14F-4D97-AF65-F5344CB8AC3E}">
        <p14:creationId xmlns:p14="http://schemas.microsoft.com/office/powerpoint/2010/main" val="1334739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NIHR School for Public Health Research (SPHR)</a:t>
            </a:r>
          </a:p>
        </p:txBody>
      </p:sp>
    </p:spTree>
    <p:extLst>
      <p:ext uri="{BB962C8B-B14F-4D97-AF65-F5344CB8AC3E}">
        <p14:creationId xmlns:p14="http://schemas.microsoft.com/office/powerpoint/2010/main" val="3366589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94435"/>
            <a:ext cx="7278897" cy="4485090"/>
          </a:xfrm>
        </p:spPr>
        <p:txBody>
          <a:bodyPr>
            <a:normAutofit/>
          </a:bodyPr>
          <a:lstStyle/>
          <a:p>
            <a:r>
              <a:rPr lang="en-GB" dirty="0"/>
              <a:t>Established in April 2012, the SPHR is a partnership between </a:t>
            </a:r>
            <a:r>
              <a:rPr lang="en-GB" b="1" dirty="0"/>
              <a:t>eight </a:t>
            </a:r>
            <a:r>
              <a:rPr lang="en-GB" dirty="0"/>
              <a:t>leading academic centres with excellence in applied public health research in England.</a:t>
            </a:r>
          </a:p>
          <a:p>
            <a:endParaRPr lang="en-GB" dirty="0"/>
          </a:p>
          <a:p>
            <a:r>
              <a:rPr lang="en-GB" dirty="0"/>
              <a:t>The School is committed to equipping its trainees with the tools to develop and build a research career in public health, </a:t>
            </a:r>
            <a:r>
              <a:rPr lang="en-GB" b="1" dirty="0"/>
              <a:t>by providing options to combine academic research with practice</a:t>
            </a:r>
            <a:r>
              <a:rPr lang="en-GB" dirty="0"/>
              <a:t> and a range of training and development opportunities</a:t>
            </a:r>
          </a:p>
          <a:p>
            <a:endParaRPr lang="en-GB" dirty="0"/>
          </a:p>
        </p:txBody>
      </p:sp>
      <p:pic>
        <p:nvPicPr>
          <p:cNvPr id="4" name="Picture 3"/>
          <p:cNvPicPr>
            <a:picLocks noChangeAspect="1"/>
          </p:cNvPicPr>
          <p:nvPr/>
        </p:nvPicPr>
        <p:blipFill>
          <a:blip r:embed="rId2"/>
          <a:stretch>
            <a:fillRect/>
          </a:stretch>
        </p:blipFill>
        <p:spPr>
          <a:xfrm>
            <a:off x="812591" y="382543"/>
            <a:ext cx="3816920" cy="992561"/>
          </a:xfrm>
          <a:prstGeom prst="rect">
            <a:avLst/>
          </a:prstGeom>
        </p:spPr>
      </p:pic>
    </p:spTree>
    <p:extLst>
      <p:ext uri="{BB962C8B-B14F-4D97-AF65-F5344CB8AC3E}">
        <p14:creationId xmlns:p14="http://schemas.microsoft.com/office/powerpoint/2010/main" val="2598896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61691"/>
            <a:ext cx="7886700" cy="4917834"/>
          </a:xfrm>
        </p:spPr>
        <p:txBody>
          <a:bodyPr>
            <a:normAutofit fontScale="92500"/>
          </a:bodyPr>
          <a:lstStyle/>
          <a:p>
            <a:pPr marL="0" indent="0">
              <a:buNone/>
            </a:pPr>
            <a:r>
              <a:rPr lang="en-GB" dirty="0"/>
              <a:t>Range of training opportunities including:-</a:t>
            </a:r>
          </a:p>
          <a:p>
            <a:r>
              <a:rPr lang="en-GB" b="1" dirty="0"/>
              <a:t>Summer Internships </a:t>
            </a:r>
            <a:r>
              <a:rPr lang="en-GB" dirty="0"/>
              <a:t>(funded 6-8 week internship aimed at undergraduate students with an interest in a career in public health research)</a:t>
            </a:r>
          </a:p>
          <a:p>
            <a:r>
              <a:rPr lang="en-GB" b="1" dirty="0"/>
              <a:t>Pre-doctoral Fellowships </a:t>
            </a:r>
            <a:r>
              <a:rPr lang="en-GB" dirty="0"/>
              <a:t>(up to 24 months for individuals to gain experience, knowledge and, skills and to prepare an application to undertake a PhD in public health research)</a:t>
            </a:r>
          </a:p>
          <a:p>
            <a:r>
              <a:rPr lang="en-GB" b="1" dirty="0"/>
              <a:t>PhD studentships </a:t>
            </a:r>
            <a:r>
              <a:rPr lang="en-GB" dirty="0"/>
              <a:t>(allows students to benefit from cross-member and practice involvement in their supervision and opportunities for short, practice-based placements)</a:t>
            </a:r>
          </a:p>
          <a:p>
            <a:r>
              <a:rPr lang="en-GB" b="1" dirty="0"/>
              <a:t>Post-doctoral launching Fellowships </a:t>
            </a:r>
            <a:r>
              <a:rPr lang="en-GB" dirty="0"/>
              <a:t>(up to 24 months and provides an opportunity for the Fellow to publish papers from their PhD and write a fellowship or grant application(s) to secure further funding)</a:t>
            </a:r>
          </a:p>
        </p:txBody>
      </p:sp>
      <p:pic>
        <p:nvPicPr>
          <p:cNvPr id="5" name="Picture 4"/>
          <p:cNvPicPr>
            <a:picLocks noChangeAspect="1"/>
          </p:cNvPicPr>
          <p:nvPr/>
        </p:nvPicPr>
        <p:blipFill>
          <a:blip r:embed="rId2"/>
          <a:stretch>
            <a:fillRect/>
          </a:stretch>
        </p:blipFill>
        <p:spPr>
          <a:xfrm>
            <a:off x="559549" y="250272"/>
            <a:ext cx="3816920" cy="992561"/>
          </a:xfrm>
          <a:prstGeom prst="rect">
            <a:avLst/>
          </a:prstGeom>
        </p:spPr>
      </p:pic>
    </p:spTree>
    <p:extLst>
      <p:ext uri="{BB962C8B-B14F-4D97-AF65-F5344CB8AC3E}">
        <p14:creationId xmlns:p14="http://schemas.microsoft.com/office/powerpoint/2010/main" val="4029422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Further Information </a:t>
            </a:r>
          </a:p>
        </p:txBody>
      </p:sp>
      <p:sp>
        <p:nvSpPr>
          <p:cNvPr id="3" name="Content Placeholder 2"/>
          <p:cNvSpPr>
            <a:spLocks noGrp="1"/>
          </p:cNvSpPr>
          <p:nvPr>
            <p:ph idx="1"/>
          </p:nvPr>
        </p:nvSpPr>
        <p:spPr>
          <a:xfrm>
            <a:off x="628650" y="989162"/>
            <a:ext cx="4248150" cy="5090363"/>
          </a:xfrm>
        </p:spPr>
        <p:txBody>
          <a:bodyPr>
            <a:normAutofit fontScale="92500"/>
          </a:bodyPr>
          <a:lstStyle/>
          <a:p>
            <a:pPr marL="0" indent="0">
              <a:buNone/>
            </a:pPr>
            <a:endParaRPr lang="en-GB" dirty="0">
              <a:hlinkClick r:id="rId2"/>
            </a:endParaRPr>
          </a:p>
          <a:p>
            <a:r>
              <a:rPr lang="en-GB" dirty="0">
                <a:hlinkClick r:id="rId2"/>
              </a:rPr>
              <a:t>SPHR Training Animation </a:t>
            </a:r>
            <a:r>
              <a:rPr lang="en-GB" dirty="0"/>
              <a:t>showcasing their PhD students and Fellows, as well as highlighting the various training and development opportunities available.</a:t>
            </a:r>
          </a:p>
          <a:p>
            <a:endParaRPr lang="en-GB" dirty="0"/>
          </a:p>
          <a:p>
            <a:r>
              <a:rPr lang="en-GB" b="1" dirty="0"/>
              <a:t>Dedicated area for Public Health Professionals</a:t>
            </a:r>
            <a:r>
              <a:rPr lang="en-GB" dirty="0"/>
              <a:t>; outlining opportunities available for public practitioners; including practitioner focussed research briefings </a:t>
            </a:r>
          </a:p>
        </p:txBody>
      </p:sp>
      <p:pic>
        <p:nvPicPr>
          <p:cNvPr id="4" name="Picture 3"/>
          <p:cNvPicPr>
            <a:picLocks noChangeAspect="1"/>
          </p:cNvPicPr>
          <p:nvPr/>
        </p:nvPicPr>
        <p:blipFill>
          <a:blip r:embed="rId3"/>
          <a:stretch>
            <a:fillRect/>
          </a:stretch>
        </p:blipFill>
        <p:spPr>
          <a:xfrm>
            <a:off x="5183398" y="1780705"/>
            <a:ext cx="3529281" cy="1528504"/>
          </a:xfrm>
          <a:prstGeom prst="rect">
            <a:avLst/>
          </a:prstGeom>
        </p:spPr>
      </p:pic>
      <p:pic>
        <p:nvPicPr>
          <p:cNvPr id="7" name="Picture 6"/>
          <p:cNvPicPr>
            <a:picLocks noChangeAspect="1"/>
          </p:cNvPicPr>
          <p:nvPr/>
        </p:nvPicPr>
        <p:blipFill>
          <a:blip r:embed="rId4"/>
          <a:stretch>
            <a:fillRect/>
          </a:stretch>
        </p:blipFill>
        <p:spPr>
          <a:xfrm>
            <a:off x="4960278" y="3986205"/>
            <a:ext cx="3815662" cy="1516436"/>
          </a:xfrm>
          <a:prstGeom prst="rect">
            <a:avLst/>
          </a:prstGeom>
        </p:spPr>
      </p:pic>
    </p:spTree>
    <p:extLst>
      <p:ext uri="{BB962C8B-B14F-4D97-AF65-F5344CB8AC3E}">
        <p14:creationId xmlns:p14="http://schemas.microsoft.com/office/powerpoint/2010/main" val="3574163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Further PH Career Development Opportunities </a:t>
            </a:r>
            <a:br>
              <a:rPr lang="en-GB" dirty="0"/>
            </a:br>
            <a:br>
              <a:rPr lang="en-GB" dirty="0"/>
            </a:br>
            <a:r>
              <a:rPr lang="en-GB" sz="1800" dirty="0"/>
              <a:t>Insert MRC, </a:t>
            </a:r>
            <a:r>
              <a:rPr lang="en-GB" sz="1800" dirty="0" err="1"/>
              <a:t>Wellcome</a:t>
            </a:r>
            <a:r>
              <a:rPr lang="en-GB" sz="1800" dirty="0"/>
              <a:t>, Health Foundation, UKRI opportunities </a:t>
            </a:r>
            <a:r>
              <a:rPr lang="en-GB" sz="1800" dirty="0" err="1"/>
              <a:t>etc</a:t>
            </a:r>
            <a:r>
              <a:rPr lang="en-GB" sz="1800" dirty="0"/>
              <a:t> </a:t>
            </a:r>
          </a:p>
        </p:txBody>
      </p:sp>
    </p:spTree>
    <p:extLst>
      <p:ext uri="{BB962C8B-B14F-4D97-AF65-F5344CB8AC3E}">
        <p14:creationId xmlns:p14="http://schemas.microsoft.com/office/powerpoint/2010/main" val="400418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Tree>
    <p:extLst>
      <p:ext uri="{BB962C8B-B14F-4D97-AF65-F5344CB8AC3E}">
        <p14:creationId xmlns:p14="http://schemas.microsoft.com/office/powerpoint/2010/main" val="477274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4"/>
          <p:cNvSpPr txBox="1">
            <a:spLocks noGrp="1"/>
          </p:cNvSpPr>
          <p:nvPr>
            <p:ph type="title"/>
          </p:nvPr>
        </p:nvSpPr>
        <p:spPr>
          <a:xfrm>
            <a:off x="628650" y="474404"/>
            <a:ext cx="7886700" cy="1051147"/>
          </a:xfrm>
          <a:prstGeom prst="rect">
            <a:avLst/>
          </a:prstGeom>
          <a:noFill/>
          <a:ln>
            <a:noFill/>
          </a:ln>
        </p:spPr>
        <p:txBody>
          <a:bodyPr spcFirstLastPara="1" vert="horz" wrap="square" lIns="68569" tIns="34275" rIns="68569" bIns="34275" rtlCol="0" anchor="ctr" anchorCtr="0">
            <a:noAutofit/>
          </a:bodyPr>
          <a:lstStyle/>
          <a:p>
            <a:pPr>
              <a:buClr>
                <a:srgbClr val="EA5D4E"/>
              </a:buClr>
            </a:pPr>
            <a:r>
              <a:rPr lang="en-GB" sz="3200" b="1" dirty="0">
                <a:solidFill>
                  <a:srgbClr val="EA5D4E"/>
                </a:solidFill>
                <a:latin typeface="Arial" panose="020B0604020202020204" pitchFamily="34" charset="0"/>
                <a:cs typeface="Arial" panose="020B0604020202020204" pitchFamily="34" charset="0"/>
              </a:rPr>
              <a:t>Research Capacity Development</a:t>
            </a:r>
            <a:endParaRPr sz="3200" dirty="0">
              <a:latin typeface="Arial" panose="020B0604020202020204" pitchFamily="34" charset="0"/>
              <a:cs typeface="Arial" panose="020B0604020202020204" pitchFamily="34" charset="0"/>
            </a:endParaRPr>
          </a:p>
        </p:txBody>
      </p:sp>
      <p:sp>
        <p:nvSpPr>
          <p:cNvPr id="111" name="Google Shape;111;p14"/>
          <p:cNvSpPr txBox="1">
            <a:spLocks noGrp="1"/>
          </p:cNvSpPr>
          <p:nvPr>
            <p:ph type="body" idx="1"/>
          </p:nvPr>
        </p:nvSpPr>
        <p:spPr>
          <a:xfrm>
            <a:off x="628650" y="1525551"/>
            <a:ext cx="4943925" cy="4075868"/>
          </a:xfrm>
          <a:prstGeom prst="rect">
            <a:avLst/>
          </a:prstGeom>
          <a:noFill/>
          <a:ln>
            <a:noFill/>
          </a:ln>
        </p:spPr>
        <p:txBody>
          <a:bodyPr spcFirstLastPara="1" vert="horz" wrap="square" lIns="68569" tIns="34275" rIns="68569" bIns="34275" rtlCol="0" anchor="t" anchorCtr="0">
            <a:noAutofit/>
          </a:bodyPr>
          <a:lstStyle/>
          <a:p>
            <a:pPr marL="0" indent="0">
              <a:spcBef>
                <a:spcPts val="0"/>
              </a:spcBef>
              <a:buNone/>
            </a:pPr>
            <a:r>
              <a:rPr lang="en-GB" b="1" dirty="0"/>
              <a:t>The NIHR Academy </a:t>
            </a:r>
            <a:r>
              <a:rPr lang="en-GB" dirty="0"/>
              <a:t>is responsible for the development and coordination of NIHR academic training, career development and research capacity development </a:t>
            </a:r>
          </a:p>
          <a:p>
            <a:pPr marL="0" indent="0">
              <a:spcBef>
                <a:spcPts val="0"/>
              </a:spcBef>
              <a:buNone/>
            </a:pPr>
            <a:endParaRPr lang="en-GB" dirty="0"/>
          </a:p>
          <a:p>
            <a:pPr marL="0" indent="0">
              <a:buNone/>
            </a:pPr>
            <a:r>
              <a:rPr lang="en-GB" dirty="0"/>
              <a:t>Key recommendation of the NIHR Strategic Review of Training was for the development of </a:t>
            </a:r>
            <a:r>
              <a:rPr lang="en-GB" b="1" dirty="0"/>
              <a:t>NIHR Incubators</a:t>
            </a:r>
            <a:r>
              <a:rPr lang="en-GB" dirty="0"/>
              <a:t>; as an approach to support capacity building and multidisciplinary career development in areas of strategic need.</a:t>
            </a:r>
          </a:p>
          <a:p>
            <a:pPr marL="0" indent="0">
              <a:buNone/>
            </a:pPr>
            <a:endParaRPr lang="en-GB" dirty="0"/>
          </a:p>
          <a:p>
            <a:pPr marL="0" indent="0">
              <a:buNone/>
            </a:pPr>
            <a:r>
              <a:rPr lang="en-GB" dirty="0"/>
              <a:t>Currently, 10 active Incubators; including the </a:t>
            </a:r>
            <a:r>
              <a:rPr lang="en-GB" b="1" dirty="0"/>
              <a:t>NIHR Incubator in Public Health</a:t>
            </a:r>
            <a:r>
              <a:rPr lang="en-GB" dirty="0"/>
              <a:t> </a:t>
            </a:r>
            <a:r>
              <a:rPr lang="en-GB" sz="1200" i="1" dirty="0"/>
              <a:t>(insert link to PH incubator once content has been uploaded) </a:t>
            </a:r>
            <a:endParaRPr sz="1200" i="1" dirty="0"/>
          </a:p>
        </p:txBody>
      </p:sp>
      <p:pic>
        <p:nvPicPr>
          <p:cNvPr id="112" name="Google Shape;112;p14"/>
          <p:cNvPicPr preferRelativeResize="0"/>
          <p:nvPr/>
        </p:nvPicPr>
        <p:blipFill rotWithShape="1">
          <a:blip r:embed="rId3">
            <a:alphaModFix/>
          </a:blip>
          <a:srcRect/>
          <a:stretch/>
        </p:blipFill>
        <p:spPr>
          <a:xfrm>
            <a:off x="5821794" y="3527126"/>
            <a:ext cx="2529391" cy="1643570"/>
          </a:xfrm>
          <a:prstGeom prst="roundRect">
            <a:avLst>
              <a:gd name="adj" fmla="val 8594"/>
            </a:avLst>
          </a:prstGeom>
          <a:solidFill>
            <a:srgbClr val="ECECEC"/>
          </a:solidFill>
          <a:ln>
            <a:noFill/>
          </a:ln>
          <a:effectLst>
            <a:reflection stA="38000" endPos="28000" dist="5000" dir="5400000" sy="-100000" algn="bl" rotWithShape="0"/>
          </a:effectLst>
        </p:spPr>
      </p:pic>
      <p:pic>
        <p:nvPicPr>
          <p:cNvPr id="113" name="Google Shape;113;p14"/>
          <p:cNvPicPr preferRelativeResize="0"/>
          <p:nvPr/>
        </p:nvPicPr>
        <p:blipFill rotWithShape="1">
          <a:blip r:embed="rId4">
            <a:alphaModFix/>
          </a:blip>
          <a:srcRect/>
          <a:stretch/>
        </p:blipFill>
        <p:spPr>
          <a:xfrm>
            <a:off x="5888873" y="1737144"/>
            <a:ext cx="1107150" cy="1689441"/>
          </a:xfrm>
          <a:prstGeom prst="rect">
            <a:avLst/>
          </a:prstGeom>
          <a:noFill/>
          <a:ln>
            <a:noFill/>
          </a:ln>
        </p:spPr>
      </p:pic>
      <p:pic>
        <p:nvPicPr>
          <p:cNvPr id="114" name="Google Shape;114;p14"/>
          <p:cNvPicPr preferRelativeResize="0"/>
          <p:nvPr/>
        </p:nvPicPr>
        <p:blipFill rotWithShape="1">
          <a:blip r:embed="rId5">
            <a:alphaModFix/>
          </a:blip>
          <a:srcRect t="8088"/>
          <a:stretch/>
        </p:blipFill>
        <p:spPr>
          <a:xfrm>
            <a:off x="7144020" y="1891246"/>
            <a:ext cx="1031288" cy="1424288"/>
          </a:xfrm>
          <a:prstGeom prst="rect">
            <a:avLst/>
          </a:prstGeom>
          <a:noFill/>
          <a:ln>
            <a:noFill/>
          </a:ln>
        </p:spPr>
      </p:pic>
    </p:spTree>
    <p:extLst>
      <p:ext uri="{BB962C8B-B14F-4D97-AF65-F5344CB8AC3E}">
        <p14:creationId xmlns:p14="http://schemas.microsoft.com/office/powerpoint/2010/main" val="258306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sz="3600" b="1" dirty="0"/>
            </a:br>
            <a:br>
              <a:rPr lang="en-GB" sz="3600" b="1" dirty="0"/>
            </a:br>
            <a:br>
              <a:rPr lang="en-GB" dirty="0"/>
            </a:br>
            <a:br>
              <a:rPr lang="en-GB" sz="3200" dirty="0"/>
            </a:br>
            <a:endParaRPr lang="en-GB" sz="3200" dirty="0"/>
          </a:p>
        </p:txBody>
      </p:sp>
      <p:sp>
        <p:nvSpPr>
          <p:cNvPr id="5" name="Rectangle 4"/>
          <p:cNvSpPr/>
          <p:nvPr/>
        </p:nvSpPr>
        <p:spPr>
          <a:xfrm>
            <a:off x="327805" y="821318"/>
            <a:ext cx="8816196" cy="4093428"/>
          </a:xfrm>
          <a:prstGeom prst="rect">
            <a:avLst/>
          </a:prstGeom>
        </p:spPr>
        <p:txBody>
          <a:bodyPr wrap="square">
            <a:spAutoFit/>
          </a:bodyPr>
          <a:lstStyle/>
          <a:p>
            <a:r>
              <a:rPr lang="en-GB" sz="3200" b="1" dirty="0">
                <a:solidFill>
                  <a:schemeClr val="bg1"/>
                </a:solidFill>
                <a:latin typeface="Arial" panose="020B0604020202020204" pitchFamily="34" charset="0"/>
                <a:cs typeface="Arial" panose="020B0604020202020204" pitchFamily="34" charset="0"/>
              </a:rPr>
              <a:t>Public Health Incubator</a:t>
            </a:r>
          </a:p>
          <a:p>
            <a:endParaRPr lang="en-GB" sz="3200" i="1" dirty="0">
              <a:solidFill>
                <a:schemeClr val="bg1"/>
              </a:solidFill>
              <a:latin typeface="Arial" panose="020B0604020202020204" pitchFamily="34" charset="0"/>
              <a:cs typeface="Arial" panose="020B0604020202020204" pitchFamily="34" charset="0"/>
            </a:endParaRPr>
          </a:p>
          <a:p>
            <a:r>
              <a:rPr lang="en-GB" sz="2800" i="1" dirty="0">
                <a:solidFill>
                  <a:schemeClr val="bg1"/>
                </a:solidFill>
                <a:latin typeface="Arial" panose="020B0604020202020204" pitchFamily="34" charset="0"/>
                <a:cs typeface="Arial" panose="020B0604020202020204" pitchFamily="34" charset="0"/>
              </a:rPr>
              <a:t>“aims to stimulate and inspire those working in </a:t>
            </a:r>
          </a:p>
          <a:p>
            <a:r>
              <a:rPr lang="en-GB" sz="2800" i="1" dirty="0">
                <a:solidFill>
                  <a:schemeClr val="bg1"/>
                </a:solidFill>
                <a:latin typeface="Arial" panose="020B0604020202020204" pitchFamily="34" charset="0"/>
                <a:cs typeface="Arial" panose="020B0604020202020204" pitchFamily="34" charset="0"/>
              </a:rPr>
              <a:t>the public health academic/practice field to pursue academic research careers”</a:t>
            </a:r>
            <a:br>
              <a:rPr lang="en-GB" sz="2800" i="1" dirty="0">
                <a:solidFill>
                  <a:schemeClr val="bg1"/>
                </a:solidFill>
                <a:latin typeface="Arial" panose="020B0604020202020204" pitchFamily="34" charset="0"/>
                <a:cs typeface="Arial" panose="020B0604020202020204" pitchFamily="34" charset="0"/>
              </a:rPr>
            </a:br>
            <a:br>
              <a:rPr lang="en-GB" sz="2800" i="1" dirty="0">
                <a:solidFill>
                  <a:schemeClr val="bg1"/>
                </a:solidFill>
                <a:latin typeface="Arial" panose="020B0604020202020204" pitchFamily="34" charset="0"/>
                <a:cs typeface="Arial" panose="020B0604020202020204" pitchFamily="34" charset="0"/>
              </a:rPr>
            </a:br>
            <a:r>
              <a:rPr lang="en-GB" sz="2800" i="1" dirty="0">
                <a:solidFill>
                  <a:schemeClr val="bg1"/>
                </a:solidFill>
                <a:latin typeface="Arial" panose="020B0604020202020204" pitchFamily="34" charset="0"/>
                <a:cs typeface="Arial" panose="020B0604020202020204" pitchFamily="34" charset="0"/>
              </a:rPr>
              <a:t>“enhance the opportunities for those pursuing academic careers through better sign-posting to funding opportunities and career support activities” </a:t>
            </a:r>
            <a:endParaRPr lang="en-GB"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629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GB" b="1" dirty="0"/>
              <a:t>Considering an academic public health career?</a:t>
            </a:r>
          </a:p>
        </p:txBody>
      </p:sp>
      <p:sp>
        <p:nvSpPr>
          <p:cNvPr id="7" name="Content Placeholder 6"/>
          <p:cNvSpPr>
            <a:spLocks noGrp="1"/>
          </p:cNvSpPr>
          <p:nvPr>
            <p:ph idx="1"/>
          </p:nvPr>
        </p:nvSpPr>
        <p:spPr>
          <a:xfrm>
            <a:off x="382671" y="1075740"/>
            <a:ext cx="8467224" cy="5089776"/>
          </a:xfrm>
        </p:spPr>
        <p:txBody>
          <a:bodyPr>
            <a:normAutofit/>
          </a:bodyPr>
          <a:lstStyle/>
          <a:p>
            <a:pPr marL="457200" lvl="1" indent="0">
              <a:buNone/>
            </a:pPr>
            <a:endParaRPr lang="en-GB" dirty="0"/>
          </a:p>
          <a:p>
            <a:r>
              <a:rPr lang="en-GB" dirty="0"/>
              <a:t>Are you considering a career in academic public health?</a:t>
            </a:r>
          </a:p>
          <a:p>
            <a:r>
              <a:rPr lang="en-GB" dirty="0"/>
              <a:t>There are opportunities at the NIHR that:</a:t>
            </a:r>
          </a:p>
          <a:p>
            <a:pPr marL="0" indent="0">
              <a:buNone/>
            </a:pPr>
            <a:r>
              <a:rPr lang="en-GB" dirty="0"/>
              <a:t> </a:t>
            </a:r>
          </a:p>
          <a:p>
            <a:pPr lvl="1">
              <a:buFont typeface="Wingdings" panose="05000000000000000000" pitchFamily="2" charset="2"/>
              <a:buChar char="Ø"/>
            </a:pPr>
            <a:r>
              <a:rPr lang="en-GB" dirty="0"/>
              <a:t>Allow you to pursue a purely academic path, or a path that combines your academic and practice roles</a:t>
            </a:r>
          </a:p>
          <a:p>
            <a:pPr lvl="1">
              <a:buFont typeface="Wingdings" panose="05000000000000000000" pitchFamily="2" charset="2"/>
              <a:buChar char="Ø"/>
            </a:pPr>
            <a:r>
              <a:rPr lang="en-GB" dirty="0"/>
              <a:t>Cater to different professional backgrounds</a:t>
            </a:r>
          </a:p>
          <a:p>
            <a:pPr lvl="1">
              <a:buFont typeface="Wingdings" panose="05000000000000000000" pitchFamily="2" charset="2"/>
              <a:buChar char="Ø"/>
            </a:pPr>
            <a:r>
              <a:rPr lang="en-GB" dirty="0"/>
              <a:t>Are available at different career stages</a:t>
            </a:r>
          </a:p>
          <a:p>
            <a:pPr lvl="1">
              <a:buFont typeface="Wingdings" panose="05000000000000000000" pitchFamily="2" charset="2"/>
              <a:buChar char="Ø"/>
            </a:pPr>
            <a:endParaRPr lang="en-GB" dirty="0"/>
          </a:p>
          <a:p>
            <a:pPr marL="0" indent="0" algn="ctr">
              <a:buNone/>
            </a:pPr>
            <a:r>
              <a:rPr lang="en-GB" b="1" dirty="0"/>
              <a:t>This presentation will help you to navigate to the most appropriate career pathway and funding opportunities for you  </a:t>
            </a:r>
          </a:p>
        </p:txBody>
      </p:sp>
    </p:spTree>
    <p:extLst>
      <p:ext uri="{BB962C8B-B14F-4D97-AF65-F5344CB8AC3E}">
        <p14:creationId xmlns:p14="http://schemas.microsoft.com/office/powerpoint/2010/main" val="1701505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8"/>
          <p:cNvPicPr preferRelativeResize="0">
            <a:picLocks noGrp="1"/>
          </p:cNvPicPr>
          <p:nvPr>
            <p:ph type="body" idx="1"/>
          </p:nvPr>
        </p:nvPicPr>
        <p:blipFill rotWithShape="1">
          <a:blip r:embed="rId3">
            <a:alphaModFix/>
          </a:blip>
          <a:srcRect l="3917" t="18537" r="4111" b="5922"/>
          <a:stretch/>
        </p:blipFill>
        <p:spPr>
          <a:xfrm>
            <a:off x="481744" y="885563"/>
            <a:ext cx="8110125" cy="4527900"/>
          </a:xfrm>
          <a:prstGeom prst="rect">
            <a:avLst/>
          </a:prstGeom>
          <a:noFill/>
          <a:ln>
            <a:noFill/>
          </a:ln>
        </p:spPr>
      </p:pic>
      <p:sp>
        <p:nvSpPr>
          <p:cNvPr id="140" name="Google Shape;140;p18"/>
          <p:cNvSpPr/>
          <p:nvPr/>
        </p:nvSpPr>
        <p:spPr>
          <a:xfrm>
            <a:off x="2385205" y="4384443"/>
            <a:ext cx="5970359" cy="760275"/>
          </a:xfrm>
          <a:prstGeom prst="roundRect">
            <a:avLst>
              <a:gd name="adj" fmla="val 5952"/>
            </a:avLst>
          </a:prstGeom>
          <a:solidFill>
            <a:srgbClr val="00B0F0"/>
          </a:solidFill>
          <a:ln w="12700" cap="flat" cmpd="sng">
            <a:solidFill>
              <a:srgbClr val="00B0F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GB" sz="788" b="1" dirty="0">
                <a:solidFill>
                  <a:schemeClr val="lt1"/>
                </a:solidFill>
                <a:latin typeface="Arial"/>
                <a:ea typeface="Arial"/>
                <a:cs typeface="Arial"/>
                <a:sym typeface="Arial"/>
              </a:rPr>
              <a:t>Biomedical Research Centres       Applied Research Collaborations </a:t>
            </a:r>
            <a:br>
              <a:rPr lang="en-GB" sz="788" b="1" dirty="0">
                <a:solidFill>
                  <a:schemeClr val="lt1"/>
                </a:solidFill>
                <a:latin typeface="Arial"/>
                <a:ea typeface="Arial"/>
                <a:cs typeface="Arial"/>
                <a:sym typeface="Arial"/>
              </a:rPr>
            </a:br>
            <a:r>
              <a:rPr lang="en-GB" sz="788" b="1" dirty="0">
                <a:solidFill>
                  <a:schemeClr val="lt1"/>
                </a:solidFill>
                <a:latin typeface="Arial"/>
                <a:ea typeface="Arial"/>
                <a:cs typeface="Arial"/>
                <a:sym typeface="Arial"/>
              </a:rPr>
              <a:t>Patient Safety Translational Research Centres       NIHR Schools</a:t>
            </a:r>
            <a:endParaRPr sz="1350" dirty="0"/>
          </a:p>
          <a:p>
            <a:pPr algn="ctr"/>
            <a:r>
              <a:rPr lang="en-GB" sz="788" b="1" dirty="0">
                <a:solidFill>
                  <a:schemeClr val="lt1"/>
                </a:solidFill>
                <a:latin typeface="Arial"/>
                <a:ea typeface="Arial"/>
                <a:cs typeface="Arial"/>
                <a:sym typeface="Arial"/>
              </a:rPr>
              <a:t>Health Protection Research Units</a:t>
            </a:r>
            <a:endParaRPr sz="1350" dirty="0"/>
          </a:p>
        </p:txBody>
      </p:sp>
    </p:spTree>
    <p:extLst>
      <p:ext uri="{BB962C8B-B14F-4D97-AF65-F5344CB8AC3E}">
        <p14:creationId xmlns:p14="http://schemas.microsoft.com/office/powerpoint/2010/main" val="1323398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256972"/>
            <a:ext cx="7886700" cy="878788"/>
          </a:xfrm>
        </p:spPr>
        <p:txBody>
          <a:bodyPr>
            <a:normAutofit/>
          </a:bodyPr>
          <a:lstStyle/>
          <a:p>
            <a:r>
              <a:rPr lang="en-GB" sz="2900" b="1" dirty="0"/>
              <a:t>First steps</a:t>
            </a:r>
          </a:p>
        </p:txBody>
      </p:sp>
      <p:sp>
        <p:nvSpPr>
          <p:cNvPr id="3" name="Content Placeholder 2"/>
          <p:cNvSpPr>
            <a:spLocks noGrp="1"/>
          </p:cNvSpPr>
          <p:nvPr>
            <p:ph idx="1"/>
          </p:nvPr>
        </p:nvSpPr>
        <p:spPr>
          <a:xfrm>
            <a:off x="628649" y="1022555"/>
            <a:ext cx="8112227" cy="5043948"/>
          </a:xfrm>
        </p:spPr>
        <p:txBody>
          <a:bodyPr>
            <a:normAutofit fontScale="92500" lnSpcReduction="20000"/>
          </a:bodyPr>
          <a:lstStyle/>
          <a:p>
            <a:r>
              <a:rPr lang="en-GB" dirty="0"/>
              <a:t>Your experiences and background to date </a:t>
            </a:r>
            <a:r>
              <a:rPr lang="en-GB" b="1" dirty="0"/>
              <a:t>combined with</a:t>
            </a:r>
            <a:r>
              <a:rPr lang="en-GB" dirty="0"/>
              <a:t> your aspirations for the future will determine which opportunities you aim for:</a:t>
            </a:r>
          </a:p>
          <a:p>
            <a:pPr marL="0" indent="0">
              <a:buNone/>
            </a:pPr>
            <a:endParaRPr lang="en-GB" dirty="0"/>
          </a:p>
          <a:p>
            <a:pPr marL="0" indent="0">
              <a:buNone/>
            </a:pPr>
            <a:r>
              <a:rPr lang="en-GB" dirty="0"/>
              <a:t>There are specific pathways for those who:</a:t>
            </a:r>
          </a:p>
          <a:p>
            <a:pPr>
              <a:buFont typeface="Wingdings" panose="05000000000000000000" pitchFamily="2" charset="2"/>
              <a:buChar char="Ø"/>
            </a:pPr>
            <a:r>
              <a:rPr lang="en-GB" dirty="0">
                <a:solidFill>
                  <a:schemeClr val="accent2"/>
                </a:solidFill>
              </a:rPr>
              <a:t>Are trained as </a:t>
            </a:r>
            <a:r>
              <a:rPr lang="en-GB" b="1" dirty="0">
                <a:solidFill>
                  <a:schemeClr val="accent2"/>
                </a:solidFill>
              </a:rPr>
              <a:t>Doctors/Dentists</a:t>
            </a:r>
            <a:r>
              <a:rPr lang="en-GB" dirty="0">
                <a:solidFill>
                  <a:schemeClr val="accent2"/>
                </a:solidFill>
              </a:rPr>
              <a:t> and typically work in the NHS</a:t>
            </a:r>
          </a:p>
          <a:p>
            <a:pPr>
              <a:buFont typeface="Wingdings" panose="05000000000000000000" pitchFamily="2" charset="2"/>
              <a:buChar char="Ø"/>
            </a:pPr>
            <a:r>
              <a:rPr lang="en-GB" dirty="0">
                <a:solidFill>
                  <a:srgbClr val="FF0066"/>
                </a:solidFill>
              </a:rPr>
              <a:t>Are from </a:t>
            </a:r>
            <a:r>
              <a:rPr lang="en-GB" b="1" dirty="0">
                <a:solidFill>
                  <a:srgbClr val="FF0066"/>
                </a:solidFill>
              </a:rPr>
              <a:t>Public Health Speciality Training – </a:t>
            </a:r>
            <a:r>
              <a:rPr lang="en-GB" dirty="0">
                <a:solidFill>
                  <a:srgbClr val="FF0066"/>
                </a:solidFill>
              </a:rPr>
              <a:t>and typically work in a non-NHS practice setting </a:t>
            </a:r>
          </a:p>
          <a:p>
            <a:pPr>
              <a:buFont typeface="Wingdings" panose="05000000000000000000" pitchFamily="2" charset="2"/>
              <a:buChar char="Ø"/>
            </a:pPr>
            <a:r>
              <a:rPr lang="en-GB" b="1" dirty="0">
                <a:solidFill>
                  <a:schemeClr val="accent6"/>
                </a:solidFill>
              </a:rPr>
              <a:t> </a:t>
            </a:r>
            <a:r>
              <a:rPr lang="en-GB" dirty="0">
                <a:solidFill>
                  <a:schemeClr val="accent6"/>
                </a:solidFill>
              </a:rPr>
              <a:t>Are </a:t>
            </a:r>
            <a:r>
              <a:rPr lang="en-GB" b="1" dirty="0">
                <a:solidFill>
                  <a:schemeClr val="accent6"/>
                </a:solidFill>
              </a:rPr>
              <a:t>Non-doctor/dentist and non-Public Health Speciality Training – </a:t>
            </a:r>
            <a:r>
              <a:rPr lang="en-GB" dirty="0">
                <a:solidFill>
                  <a:schemeClr val="accent6"/>
                </a:solidFill>
              </a:rPr>
              <a:t>and typically work in an Higher Education Institute (HEI)</a:t>
            </a:r>
          </a:p>
          <a:p>
            <a:pPr marL="0" indent="0">
              <a:buNone/>
            </a:pPr>
            <a:endParaRPr lang="en-GB" dirty="0"/>
          </a:p>
          <a:p>
            <a:r>
              <a:rPr lang="en-GB" dirty="0"/>
              <a:t>Initial questions to consider are whether you want to: </a:t>
            </a:r>
          </a:p>
          <a:p>
            <a:pPr>
              <a:buFont typeface="Wingdings" panose="05000000000000000000" pitchFamily="2" charset="2"/>
              <a:buChar char="Ø"/>
            </a:pPr>
            <a:r>
              <a:rPr lang="en-GB" dirty="0"/>
              <a:t>combine your practice and academic roles or </a:t>
            </a:r>
          </a:p>
          <a:p>
            <a:pPr>
              <a:buFont typeface="Wingdings" panose="05000000000000000000" pitchFamily="2" charset="2"/>
              <a:buChar char="Ø"/>
            </a:pPr>
            <a:r>
              <a:rPr lang="en-GB" dirty="0"/>
              <a:t>undertake a purely academic opportunity</a:t>
            </a:r>
          </a:p>
        </p:txBody>
      </p:sp>
    </p:spTree>
    <p:extLst>
      <p:ext uri="{BB962C8B-B14F-4D97-AF65-F5344CB8AC3E}">
        <p14:creationId xmlns:p14="http://schemas.microsoft.com/office/powerpoint/2010/main" val="402909355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804521"/>
            <a:ext cx="8112227" cy="878788"/>
          </a:xfrm>
        </p:spPr>
        <p:txBody>
          <a:bodyPr>
            <a:normAutofit fontScale="90000"/>
          </a:bodyPr>
          <a:lstStyle/>
          <a:p>
            <a:r>
              <a:rPr lang="en-GB" dirty="0">
                <a:solidFill>
                  <a:schemeClr val="accent2"/>
                </a:solidFill>
              </a:rPr>
              <a:t>For those who are trained as </a:t>
            </a:r>
            <a:r>
              <a:rPr lang="en-GB" b="1" dirty="0">
                <a:solidFill>
                  <a:schemeClr val="accent2"/>
                </a:solidFill>
              </a:rPr>
              <a:t>Doctors/Dentists</a:t>
            </a:r>
            <a:r>
              <a:rPr lang="en-GB" dirty="0">
                <a:solidFill>
                  <a:schemeClr val="accent2"/>
                </a:solidFill>
              </a:rPr>
              <a:t> and typically work in the NHS</a:t>
            </a:r>
            <a:br>
              <a:rPr lang="en-GB" dirty="0">
                <a:solidFill>
                  <a:schemeClr val="accent1"/>
                </a:solidFill>
              </a:rPr>
            </a:br>
            <a:endParaRPr lang="en-GB" dirty="0"/>
          </a:p>
        </p:txBody>
      </p:sp>
      <p:pic>
        <p:nvPicPr>
          <p:cNvPr id="4" name="Picture 3"/>
          <p:cNvPicPr>
            <a:picLocks noChangeAspect="1"/>
          </p:cNvPicPr>
          <p:nvPr/>
        </p:nvPicPr>
        <p:blipFill>
          <a:blip r:embed="rId2"/>
          <a:stretch>
            <a:fillRect/>
          </a:stretch>
        </p:blipFill>
        <p:spPr>
          <a:xfrm>
            <a:off x="3170519" y="1888627"/>
            <a:ext cx="5457594" cy="776441"/>
          </a:xfrm>
          <a:prstGeom prst="rect">
            <a:avLst/>
          </a:prstGeom>
        </p:spPr>
      </p:pic>
      <p:pic>
        <p:nvPicPr>
          <p:cNvPr id="5" name="Picture 4"/>
          <p:cNvPicPr>
            <a:picLocks noChangeAspect="1"/>
          </p:cNvPicPr>
          <p:nvPr/>
        </p:nvPicPr>
        <p:blipFill>
          <a:blip r:embed="rId3"/>
          <a:stretch>
            <a:fillRect/>
          </a:stretch>
        </p:blipFill>
        <p:spPr>
          <a:xfrm>
            <a:off x="387605" y="2656145"/>
            <a:ext cx="8240508" cy="924380"/>
          </a:xfrm>
          <a:prstGeom prst="rect">
            <a:avLst/>
          </a:prstGeom>
        </p:spPr>
      </p:pic>
      <p:sp>
        <p:nvSpPr>
          <p:cNvPr id="6" name="Rectangle 5"/>
          <p:cNvSpPr/>
          <p:nvPr/>
        </p:nvSpPr>
        <p:spPr>
          <a:xfrm>
            <a:off x="636061" y="3766383"/>
            <a:ext cx="7743595" cy="2123658"/>
          </a:xfrm>
          <a:prstGeom prst="rect">
            <a:avLst/>
          </a:prstGeom>
        </p:spPr>
        <p:txBody>
          <a:bodyPr wrap="square">
            <a:spAutoFit/>
          </a:bodyPr>
          <a:lstStyle/>
          <a:p>
            <a:r>
              <a:rPr lang="en-GB" sz="2200" dirty="0">
                <a:solidFill>
                  <a:srgbClr val="193E72"/>
                </a:solidFill>
                <a:latin typeface="Arial" panose="020B0604020202020204" pitchFamily="34" charset="0"/>
                <a:cs typeface="Arial" panose="020B0604020202020204" pitchFamily="34" charset="0"/>
              </a:rPr>
              <a:t>The </a:t>
            </a:r>
            <a:r>
              <a:rPr lang="en-GB" sz="2200" dirty="0">
                <a:solidFill>
                  <a:srgbClr val="193E72"/>
                </a:solidFill>
                <a:latin typeface="Arial" panose="020B0604020202020204" pitchFamily="34" charset="0"/>
                <a:cs typeface="Arial" panose="020B0604020202020204" pitchFamily="34" charset="0"/>
                <a:hlinkClick r:id="rId4"/>
              </a:rPr>
              <a:t>Academic Clinical Fellowship and Clinical Lectureships </a:t>
            </a:r>
            <a:r>
              <a:rPr lang="en-GB" sz="2200" dirty="0">
                <a:solidFill>
                  <a:srgbClr val="193E72"/>
                </a:solidFill>
                <a:latin typeface="Arial" panose="020B0604020202020204" pitchFamily="34" charset="0"/>
                <a:cs typeface="Arial" panose="020B0604020202020204" pitchFamily="34" charset="0"/>
              </a:rPr>
              <a:t>are aimed at individuals wishing to develop a career in research alongside clinical training</a:t>
            </a:r>
          </a:p>
          <a:p>
            <a:endParaRPr lang="en-GB" sz="2200" dirty="0">
              <a:solidFill>
                <a:srgbClr val="193E72"/>
              </a:solidFill>
              <a:latin typeface="Arial" panose="020B0604020202020204" pitchFamily="34" charset="0"/>
              <a:cs typeface="Arial" panose="020B0604020202020204" pitchFamily="34" charset="0"/>
            </a:endParaRPr>
          </a:p>
          <a:p>
            <a:r>
              <a:rPr lang="en-GB" sz="2200" dirty="0">
                <a:solidFill>
                  <a:srgbClr val="193E72"/>
                </a:solidFill>
                <a:latin typeface="Arial" panose="020B0604020202020204" pitchFamily="34" charset="0"/>
                <a:cs typeface="Arial" panose="020B0604020202020204" pitchFamily="34" charset="0"/>
              </a:rPr>
              <a:t>ACFs: Launch in October annually</a:t>
            </a:r>
          </a:p>
          <a:p>
            <a:r>
              <a:rPr lang="en-GB" sz="2200" dirty="0">
                <a:solidFill>
                  <a:srgbClr val="193E72"/>
                </a:solidFill>
                <a:latin typeface="Arial" panose="020B0604020202020204" pitchFamily="34" charset="0"/>
                <a:cs typeface="Arial" panose="020B0604020202020204" pitchFamily="34" charset="0"/>
              </a:rPr>
              <a:t>CLs: Launch in March annually</a:t>
            </a:r>
          </a:p>
        </p:txBody>
      </p:sp>
    </p:spTree>
    <p:extLst>
      <p:ext uri="{BB962C8B-B14F-4D97-AF65-F5344CB8AC3E}">
        <p14:creationId xmlns:p14="http://schemas.microsoft.com/office/powerpoint/2010/main" val="2130275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chemeClr val="accent2"/>
                </a:solidFill>
              </a:rPr>
              <a:t>Integrated Academic Training</a:t>
            </a:r>
            <a:endParaRPr lang="en-GB" dirty="0"/>
          </a:p>
        </p:txBody>
      </p:sp>
      <p:sp>
        <p:nvSpPr>
          <p:cNvPr id="3" name="Content Placeholder 2"/>
          <p:cNvSpPr>
            <a:spLocks noGrp="1"/>
          </p:cNvSpPr>
          <p:nvPr>
            <p:ph idx="1"/>
          </p:nvPr>
        </p:nvSpPr>
        <p:spPr>
          <a:xfrm>
            <a:off x="628650" y="1380226"/>
            <a:ext cx="7886700" cy="4699299"/>
          </a:xfrm>
        </p:spPr>
        <p:txBody>
          <a:bodyPr>
            <a:normAutofit fontScale="92500" lnSpcReduction="20000"/>
          </a:bodyPr>
          <a:lstStyle/>
          <a:p>
            <a:pPr marL="0" indent="0">
              <a:buNone/>
            </a:pPr>
            <a:r>
              <a:rPr lang="en-GB" b="1" dirty="0"/>
              <a:t>Academic Clinical Fellowships (ACFs) &amp; Clinical Lectureships</a:t>
            </a:r>
            <a:r>
              <a:rPr lang="en-GB" dirty="0"/>
              <a:t> (</a:t>
            </a:r>
            <a:r>
              <a:rPr lang="en-GB" b="1" dirty="0"/>
              <a:t>CLs)</a:t>
            </a:r>
          </a:p>
          <a:p>
            <a:r>
              <a:rPr lang="en-GB" dirty="0"/>
              <a:t>Institutional awards, awarded to medical school partnerships.</a:t>
            </a:r>
          </a:p>
          <a:p>
            <a:r>
              <a:rPr lang="en-GB" dirty="0"/>
              <a:t>ACFs are pre-doctoral and early ST training. Recruitment is led by HEE. </a:t>
            </a:r>
          </a:p>
          <a:p>
            <a:r>
              <a:rPr lang="en-GB" dirty="0"/>
              <a:t>CLs for post-doctoral and ST3+ training. Candidates apply to medical schools </a:t>
            </a:r>
          </a:p>
          <a:p>
            <a:r>
              <a:rPr lang="en-GB" dirty="0"/>
              <a:t>CL opportunities may be advertised on jobs.ac.uk, or HEI websites.</a:t>
            </a:r>
          </a:p>
          <a:p>
            <a:pPr marL="0" indent="0">
              <a:buNone/>
            </a:pPr>
            <a:endParaRPr lang="en-GB" b="1" dirty="0"/>
          </a:p>
          <a:p>
            <a:pPr marL="0" indent="0">
              <a:buNone/>
            </a:pPr>
            <a:r>
              <a:rPr lang="en-GB" b="1" dirty="0"/>
              <a:t>In-Practice Fellowship (IPF)</a:t>
            </a:r>
          </a:p>
          <a:p>
            <a:r>
              <a:rPr lang="en-GB" dirty="0"/>
              <a:t>The IPF is a pre-doctoral, personal training award for GPs/GDPs to support a PhD application. </a:t>
            </a:r>
          </a:p>
          <a:p>
            <a:r>
              <a:rPr lang="en-GB" dirty="0"/>
              <a:t>IPF candidates apply directly to NIHR</a:t>
            </a:r>
          </a:p>
          <a:p>
            <a:endParaRPr lang="en-GB" dirty="0"/>
          </a:p>
        </p:txBody>
      </p:sp>
    </p:spTree>
    <p:extLst>
      <p:ext uri="{BB962C8B-B14F-4D97-AF65-F5344CB8AC3E}">
        <p14:creationId xmlns:p14="http://schemas.microsoft.com/office/powerpoint/2010/main" val="4312093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1667</TotalTime>
  <Words>1888</Words>
  <Application>Microsoft Office PowerPoint</Application>
  <PresentationFormat>On-screen Show (4:3)</PresentationFormat>
  <Paragraphs>188</Paragraphs>
  <Slides>29</Slides>
  <Notes>6</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Symbol</vt:lpstr>
      <vt:lpstr>Wingdings</vt:lpstr>
      <vt:lpstr>Office Theme</vt:lpstr>
      <vt:lpstr>Considering an Academic Public Health Career </vt:lpstr>
      <vt:lpstr>PowerPoint Presentation</vt:lpstr>
      <vt:lpstr>Research Capacity Development</vt:lpstr>
      <vt:lpstr>    </vt:lpstr>
      <vt:lpstr>Considering an academic public health career?</vt:lpstr>
      <vt:lpstr>PowerPoint Presentation</vt:lpstr>
      <vt:lpstr>First steps</vt:lpstr>
      <vt:lpstr>For those who are trained as Doctors/Dentists and typically work in the NHS </vt:lpstr>
      <vt:lpstr>Integrated Academic Training</vt:lpstr>
      <vt:lpstr>Useful Resources </vt:lpstr>
      <vt:lpstr>Are from Public Health Speciality Training – and typically work in a non-NHS practice setting  </vt:lpstr>
      <vt:lpstr>Are Non-doctor/dentist and non-Public Health Speciality Training – and typically work in an Higher Education Institute (HEI) </vt:lpstr>
      <vt:lpstr>Pre-doctoral Fellowship</vt:lpstr>
      <vt:lpstr>Doctoral Fellowship</vt:lpstr>
      <vt:lpstr>Advanced Fellowship</vt:lpstr>
      <vt:lpstr>Advanced Fellowship in Knowledge Mobilisation Research </vt:lpstr>
      <vt:lpstr>Development and Skills Enhancement (DSE) Award</vt:lpstr>
      <vt:lpstr>Seeking Support </vt:lpstr>
      <vt:lpstr>NIHR Blogs</vt:lpstr>
      <vt:lpstr>Case Studies </vt:lpstr>
      <vt:lpstr>NIHR Mentorship Programme  </vt:lpstr>
      <vt:lpstr>Future-Focussed Leadership Programme</vt:lpstr>
      <vt:lpstr>Emerging Research Leaders Stream</vt:lpstr>
      <vt:lpstr>NIHR School for Public Health Research (SPHR)</vt:lpstr>
      <vt:lpstr>PowerPoint Presentation</vt:lpstr>
      <vt:lpstr>PowerPoint Presentation</vt:lpstr>
      <vt:lpstr>Further Information </vt:lpstr>
      <vt:lpstr>Further PH Career Development Opportunities   Insert MRC, Wellcome, Health Foundation, UKRI opportunities etc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Julian Ryder</cp:lastModifiedBy>
  <cp:revision>70</cp:revision>
  <dcterms:created xsi:type="dcterms:W3CDTF">2019-02-08T10:07:24Z</dcterms:created>
  <dcterms:modified xsi:type="dcterms:W3CDTF">2020-12-03T08:15:02Z</dcterms:modified>
</cp:coreProperties>
</file>