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43"/>
  </p:notesMasterIdLst>
  <p:handoutMasterIdLst>
    <p:handoutMasterId r:id="rId44"/>
  </p:handoutMasterIdLst>
  <p:sldIdLst>
    <p:sldId id="256" r:id="rId7"/>
    <p:sldId id="482" r:id="rId8"/>
    <p:sldId id="503" r:id="rId9"/>
    <p:sldId id="398" r:id="rId10"/>
    <p:sldId id="466" r:id="rId11"/>
    <p:sldId id="465" r:id="rId12"/>
    <p:sldId id="499" r:id="rId13"/>
    <p:sldId id="498" r:id="rId14"/>
    <p:sldId id="500" r:id="rId15"/>
    <p:sldId id="501" r:id="rId16"/>
    <p:sldId id="480" r:id="rId17"/>
    <p:sldId id="446" r:id="rId18"/>
    <p:sldId id="477" r:id="rId19"/>
    <p:sldId id="447" r:id="rId20"/>
    <p:sldId id="481" r:id="rId21"/>
    <p:sldId id="488" r:id="rId22"/>
    <p:sldId id="448" r:id="rId23"/>
    <p:sldId id="426" r:id="rId24"/>
    <p:sldId id="428" r:id="rId25"/>
    <p:sldId id="393" r:id="rId26"/>
    <p:sldId id="441" r:id="rId27"/>
    <p:sldId id="444" r:id="rId28"/>
    <p:sldId id="331" r:id="rId29"/>
    <p:sldId id="443" r:id="rId30"/>
    <p:sldId id="328" r:id="rId31"/>
    <p:sldId id="332" r:id="rId32"/>
    <p:sldId id="327" r:id="rId33"/>
    <p:sldId id="504" r:id="rId34"/>
    <p:sldId id="505" r:id="rId35"/>
    <p:sldId id="324" r:id="rId36"/>
    <p:sldId id="330" r:id="rId37"/>
    <p:sldId id="451" r:id="rId38"/>
    <p:sldId id="397" r:id="rId39"/>
    <p:sldId id="493" r:id="rId40"/>
    <p:sldId id="485" r:id="rId41"/>
    <p:sldId id="367" r:id="rId42"/>
  </p:sldIdLst>
  <p:sldSz cx="9144000" cy="6858000" type="screen4x3"/>
  <p:notesSz cx="7086600" cy="9372600"/>
  <p:custDataLst>
    <p:tags r:id="rId45"/>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58DD74-3CD8-48B6-B980-0A7B816500CA}" v="4" dt="2023-09-19T15:21:20.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57283" autoAdjust="0"/>
  </p:normalViewPr>
  <p:slideViewPr>
    <p:cSldViewPr>
      <p:cViewPr varScale="1">
        <p:scale>
          <a:sx n="37" d="100"/>
          <a:sy n="37" d="100"/>
        </p:scale>
        <p:origin x="210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Waldron" userId="8335f057-b43c-4800-93a8-d297c8c1669d" providerId="ADAL" clId="{D758DD74-3CD8-48B6-B980-0A7B816500CA}"/>
    <pc:docChg chg="undo custSel modSld sldOrd">
      <pc:chgData name="John Waldron" userId="8335f057-b43c-4800-93a8-d297c8c1669d" providerId="ADAL" clId="{D758DD74-3CD8-48B6-B980-0A7B816500CA}" dt="2023-09-19T15:52:53.766" v="1155" actId="6549"/>
      <pc:docMkLst>
        <pc:docMk/>
      </pc:docMkLst>
      <pc:sldChg chg="delSp mod modNotesTx">
        <pc:chgData name="John Waldron" userId="8335f057-b43c-4800-93a8-d297c8c1669d" providerId="ADAL" clId="{D758DD74-3CD8-48B6-B980-0A7B816500CA}" dt="2023-09-18T16:22:18.677" v="344" actId="6549"/>
        <pc:sldMkLst>
          <pc:docMk/>
          <pc:sldMk cId="0" sldId="256"/>
        </pc:sldMkLst>
        <pc:spChg chg="del">
          <ac:chgData name="John Waldron" userId="8335f057-b43c-4800-93a8-d297c8c1669d" providerId="ADAL" clId="{D758DD74-3CD8-48B6-B980-0A7B816500CA}" dt="2023-09-18T13:05:06.517" v="29" actId="478"/>
          <ac:spMkLst>
            <pc:docMk/>
            <pc:sldMk cId="0" sldId="256"/>
            <ac:spMk id="3" creationId="{519E6A54-327B-6031-E6B1-412B2F2CF0CB}"/>
          </ac:spMkLst>
        </pc:spChg>
      </pc:sldChg>
      <pc:sldChg chg="modSp mod">
        <pc:chgData name="John Waldron" userId="8335f057-b43c-4800-93a8-d297c8c1669d" providerId="ADAL" clId="{D758DD74-3CD8-48B6-B980-0A7B816500CA}" dt="2023-09-19T15:21:20.351" v="443" actId="14100"/>
        <pc:sldMkLst>
          <pc:docMk/>
          <pc:sldMk cId="0" sldId="332"/>
        </pc:sldMkLst>
        <pc:spChg chg="mod">
          <ac:chgData name="John Waldron" userId="8335f057-b43c-4800-93a8-d297c8c1669d" providerId="ADAL" clId="{D758DD74-3CD8-48B6-B980-0A7B816500CA}" dt="2023-09-19T15:21:20.351" v="443" actId="14100"/>
          <ac:spMkLst>
            <pc:docMk/>
            <pc:sldMk cId="0" sldId="332"/>
            <ac:spMk id="57346" creationId="{7FEA6E43-5610-42E1-89EF-56667ACF0E3A}"/>
          </ac:spMkLst>
        </pc:spChg>
      </pc:sldChg>
      <pc:sldChg chg="modSp mod">
        <pc:chgData name="John Waldron" userId="8335f057-b43c-4800-93a8-d297c8c1669d" providerId="ADAL" clId="{D758DD74-3CD8-48B6-B980-0A7B816500CA}" dt="2023-09-19T15:52:53.766" v="1155" actId="6549"/>
        <pc:sldMkLst>
          <pc:docMk/>
          <pc:sldMk cId="0" sldId="367"/>
        </pc:sldMkLst>
        <pc:spChg chg="mod">
          <ac:chgData name="John Waldron" userId="8335f057-b43c-4800-93a8-d297c8c1669d" providerId="ADAL" clId="{D758DD74-3CD8-48B6-B980-0A7B816500CA}" dt="2023-09-19T15:52:53.766" v="1155" actId="6549"/>
          <ac:spMkLst>
            <pc:docMk/>
            <pc:sldMk cId="0" sldId="367"/>
            <ac:spMk id="68611" creationId="{7ED677AB-8125-479D-8E57-8A0676AEBBA9}"/>
          </ac:spMkLst>
        </pc:spChg>
      </pc:sldChg>
      <pc:sldChg chg="modSp mod">
        <pc:chgData name="John Waldron" userId="8335f057-b43c-4800-93a8-d297c8c1669d" providerId="ADAL" clId="{D758DD74-3CD8-48B6-B980-0A7B816500CA}" dt="2023-09-19T15:13:06.871" v="433" actId="20577"/>
        <pc:sldMkLst>
          <pc:docMk/>
          <pc:sldMk cId="0" sldId="426"/>
        </pc:sldMkLst>
        <pc:spChg chg="mod">
          <ac:chgData name="John Waldron" userId="8335f057-b43c-4800-93a8-d297c8c1669d" providerId="ADAL" clId="{D758DD74-3CD8-48B6-B980-0A7B816500CA}" dt="2023-09-19T15:13:06.871" v="433" actId="20577"/>
          <ac:spMkLst>
            <pc:docMk/>
            <pc:sldMk cId="0" sldId="426"/>
            <ac:spMk id="40963" creationId="{80E136E9-ADF7-41BF-85BA-2CF71A0D1E95}"/>
          </ac:spMkLst>
        </pc:spChg>
      </pc:sldChg>
      <pc:sldChg chg="modNotesTx">
        <pc:chgData name="John Waldron" userId="8335f057-b43c-4800-93a8-d297c8c1669d" providerId="ADAL" clId="{D758DD74-3CD8-48B6-B980-0A7B816500CA}" dt="2023-09-19T15:11:07.074" v="429" actId="20577"/>
        <pc:sldMkLst>
          <pc:docMk/>
          <pc:sldMk cId="0" sldId="428"/>
        </pc:sldMkLst>
      </pc:sldChg>
      <pc:sldChg chg="modNotesTx">
        <pc:chgData name="John Waldron" userId="8335f057-b43c-4800-93a8-d297c8c1669d" providerId="ADAL" clId="{D758DD74-3CD8-48B6-B980-0A7B816500CA}" dt="2023-09-19T15:14:21.815" v="435" actId="20577"/>
        <pc:sldMkLst>
          <pc:docMk/>
          <pc:sldMk cId="0" sldId="441"/>
        </pc:sldMkLst>
      </pc:sldChg>
      <pc:sldChg chg="modNotesTx">
        <pc:chgData name="John Waldron" userId="8335f057-b43c-4800-93a8-d297c8c1669d" providerId="ADAL" clId="{D758DD74-3CD8-48B6-B980-0A7B816500CA}" dt="2023-09-19T15:19:14.356" v="441" actId="5793"/>
        <pc:sldMkLst>
          <pc:docMk/>
          <pc:sldMk cId="0" sldId="443"/>
        </pc:sldMkLst>
      </pc:sldChg>
      <pc:sldChg chg="modNotesTx">
        <pc:chgData name="John Waldron" userId="8335f057-b43c-4800-93a8-d297c8c1669d" providerId="ADAL" clId="{D758DD74-3CD8-48B6-B980-0A7B816500CA}" dt="2023-09-19T15:45:56.957" v="1153" actId="20577"/>
        <pc:sldMkLst>
          <pc:docMk/>
          <pc:sldMk cId="3243242068" sldId="451"/>
        </pc:sldMkLst>
      </pc:sldChg>
      <pc:sldChg chg="modNotesTx">
        <pc:chgData name="John Waldron" userId="8335f057-b43c-4800-93a8-d297c8c1669d" providerId="ADAL" clId="{D758DD74-3CD8-48B6-B980-0A7B816500CA}" dt="2023-09-18T16:28:13.347" v="389" actId="20577"/>
        <pc:sldMkLst>
          <pc:docMk/>
          <pc:sldMk cId="2516890493" sldId="465"/>
        </pc:sldMkLst>
      </pc:sldChg>
      <pc:sldChg chg="modNotesTx">
        <pc:chgData name="John Waldron" userId="8335f057-b43c-4800-93a8-d297c8c1669d" providerId="ADAL" clId="{D758DD74-3CD8-48B6-B980-0A7B816500CA}" dt="2023-09-19T13:49:55.868" v="428" actId="20577"/>
        <pc:sldMkLst>
          <pc:docMk/>
          <pc:sldMk cId="3786398331" sldId="477"/>
        </pc:sldMkLst>
      </pc:sldChg>
      <pc:sldChg chg="modNotesTx">
        <pc:chgData name="John Waldron" userId="8335f057-b43c-4800-93a8-d297c8c1669d" providerId="ADAL" clId="{D758DD74-3CD8-48B6-B980-0A7B816500CA}" dt="2023-09-18T16:20:39.838" v="175" actId="20577"/>
        <pc:sldMkLst>
          <pc:docMk/>
          <pc:sldMk cId="3725371309" sldId="482"/>
        </pc:sldMkLst>
      </pc:sldChg>
      <pc:sldChg chg="modSp mod">
        <pc:chgData name="John Waldron" userId="8335f057-b43c-4800-93a8-d297c8c1669d" providerId="ADAL" clId="{D758DD74-3CD8-48B6-B980-0A7B816500CA}" dt="2023-09-18T13:06:11.529" v="39" actId="20577"/>
        <pc:sldMkLst>
          <pc:docMk/>
          <pc:sldMk cId="700974996" sldId="498"/>
        </pc:sldMkLst>
        <pc:spChg chg="mod">
          <ac:chgData name="John Waldron" userId="8335f057-b43c-4800-93a8-d297c8c1669d" providerId="ADAL" clId="{D758DD74-3CD8-48B6-B980-0A7B816500CA}" dt="2023-09-18T13:06:11.529" v="39" actId="20577"/>
          <ac:spMkLst>
            <pc:docMk/>
            <pc:sldMk cId="700974996" sldId="498"/>
            <ac:spMk id="3" creationId="{052D8A1B-6771-ABD9-6120-1627276A9DE1}"/>
          </ac:spMkLst>
        </pc:spChg>
      </pc:sldChg>
      <pc:sldChg chg="modSp mod">
        <pc:chgData name="John Waldron" userId="8335f057-b43c-4800-93a8-d297c8c1669d" providerId="ADAL" clId="{D758DD74-3CD8-48B6-B980-0A7B816500CA}" dt="2023-09-18T16:30:41.815" v="427" actId="20577"/>
        <pc:sldMkLst>
          <pc:docMk/>
          <pc:sldMk cId="3968769585" sldId="500"/>
        </pc:sldMkLst>
        <pc:spChg chg="mod">
          <ac:chgData name="John Waldron" userId="8335f057-b43c-4800-93a8-d297c8c1669d" providerId="ADAL" clId="{D758DD74-3CD8-48B6-B980-0A7B816500CA}" dt="2023-09-18T16:30:41.815" v="427" actId="20577"/>
          <ac:spMkLst>
            <pc:docMk/>
            <pc:sldMk cId="3968769585" sldId="500"/>
            <ac:spMk id="3" creationId="{052D8A1B-6771-ABD9-6120-1627276A9DE1}"/>
          </ac:spMkLst>
        </pc:spChg>
      </pc:sldChg>
      <pc:sldChg chg="ord modNotesTx">
        <pc:chgData name="John Waldron" userId="8335f057-b43c-4800-93a8-d297c8c1669d" providerId="ADAL" clId="{D758DD74-3CD8-48B6-B980-0A7B816500CA}" dt="2023-09-18T16:18:52.002" v="49"/>
        <pc:sldMkLst>
          <pc:docMk/>
          <pc:sldMk cId="240824331" sldId="503"/>
        </pc:sldMkLst>
      </pc:sldChg>
      <pc:sldChg chg="ord modNotesTx">
        <pc:chgData name="John Waldron" userId="8335f057-b43c-4800-93a8-d297c8c1669d" providerId="ADAL" clId="{D758DD74-3CD8-48B6-B980-0A7B816500CA}" dt="2023-09-19T15:26:21.963" v="813" actId="20577"/>
        <pc:sldMkLst>
          <pc:docMk/>
          <pc:sldMk cId="3638820959" sldId="504"/>
        </pc:sldMkLst>
      </pc:sldChg>
      <pc:sldChg chg="ord">
        <pc:chgData name="John Waldron" userId="8335f057-b43c-4800-93a8-d297c8c1669d" providerId="ADAL" clId="{D758DD74-3CD8-48B6-B980-0A7B816500CA}" dt="2023-09-18T09:20:21.511" v="23"/>
        <pc:sldMkLst>
          <pc:docMk/>
          <pc:sldMk cId="4087906913" sldId="50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95ACF-E2C6-476E-9CAB-C83097B2603C}" type="doc">
      <dgm:prSet loTypeId="urn:microsoft.com/office/officeart/2005/8/layout/default" loCatId="list" qsTypeId="urn:microsoft.com/office/officeart/2005/8/quickstyle/simple1" qsCatId="simple" csTypeId="urn:microsoft.com/office/officeart/2005/8/colors/accent1_4" csCatId="accent1" phldr="1"/>
      <dgm:spPr/>
    </dgm:pt>
    <dgm:pt modelId="{74033432-EB30-4E8D-91BC-0BC2DD82E4ED}">
      <dgm:prSet phldrT="[Text]"/>
      <dgm:spPr>
        <a:xfrm>
          <a:off x="2110" y="205384"/>
          <a:ext cx="1674200" cy="1004520"/>
        </a:xfrm>
        <a:prstGeom prst="rect">
          <a:avLst/>
        </a:prstGeom>
        <a:solidFill>
          <a:srgbClr val="B71E42">
            <a:shade val="500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Gill Sans MT" panose="020B0502020104020203"/>
              <a:ea typeface="+mn-ea"/>
              <a:cs typeface="+mn-cs"/>
            </a:rPr>
            <a:t>Attack legitimate science</a:t>
          </a:r>
        </a:p>
      </dgm:t>
    </dgm:pt>
    <dgm:pt modelId="{6E1391BF-787A-49FA-B898-A9871EC2143B}" type="parTrans" cxnId="{82FE22E4-BD7C-40FF-A5D8-911F9AE8E7F5}">
      <dgm:prSet/>
      <dgm:spPr/>
      <dgm:t>
        <a:bodyPr/>
        <a:lstStyle/>
        <a:p>
          <a:endParaRPr lang="en-GB"/>
        </a:p>
      </dgm:t>
    </dgm:pt>
    <dgm:pt modelId="{5270B8A4-152E-4247-953E-48429BF2764E}" type="sibTrans" cxnId="{82FE22E4-BD7C-40FF-A5D8-911F9AE8E7F5}">
      <dgm:prSet/>
      <dgm:spPr/>
      <dgm:t>
        <a:bodyPr/>
        <a:lstStyle/>
        <a:p>
          <a:endParaRPr lang="en-GB"/>
        </a:p>
      </dgm:t>
    </dgm:pt>
    <dgm:pt modelId="{6CF8611C-278A-4569-9C77-686A8935BCC9}">
      <dgm:prSet phldrT="[Text]"/>
      <dgm:spPr>
        <a:xfrm>
          <a:off x="1843730" y="205384"/>
          <a:ext cx="1674200" cy="1004520"/>
        </a:xfrm>
        <a:prstGeom prst="rect">
          <a:avLst/>
        </a:prstGeom>
        <a:solidFill>
          <a:srgbClr val="B71E42">
            <a:shade val="50000"/>
            <a:hueOff val="137459"/>
            <a:satOff val="-11355"/>
            <a:lumOff val="13831"/>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Gill Sans MT" panose="020B0502020104020203"/>
              <a:ea typeface="+mn-ea"/>
              <a:cs typeface="+mn-cs"/>
            </a:rPr>
            <a:t>Attack and intimidate the scientists</a:t>
          </a:r>
        </a:p>
      </dgm:t>
    </dgm:pt>
    <dgm:pt modelId="{860E9BE7-26A4-4155-99BD-C32D5298EF4D}" type="parTrans" cxnId="{C7B8A315-F24F-462F-8E51-E1E0D3ED30D7}">
      <dgm:prSet/>
      <dgm:spPr/>
      <dgm:t>
        <a:bodyPr/>
        <a:lstStyle/>
        <a:p>
          <a:endParaRPr lang="en-GB"/>
        </a:p>
      </dgm:t>
    </dgm:pt>
    <dgm:pt modelId="{23C9793E-968B-4831-8185-BC94524D375E}" type="sibTrans" cxnId="{C7B8A315-F24F-462F-8E51-E1E0D3ED30D7}">
      <dgm:prSet/>
      <dgm:spPr/>
      <dgm:t>
        <a:bodyPr/>
        <a:lstStyle/>
        <a:p>
          <a:endParaRPr lang="en-GB"/>
        </a:p>
      </dgm:t>
    </dgm:pt>
    <dgm:pt modelId="{39FC205E-67AA-4C8E-9E58-69C4FA8BAABF}">
      <dgm:prSet phldrT="[Text]"/>
      <dgm:spPr>
        <a:xfrm>
          <a:off x="3685350" y="205384"/>
          <a:ext cx="1674200" cy="1004520"/>
        </a:xfrm>
        <a:prstGeom prst="rect">
          <a:avLst/>
        </a:prstGeom>
        <a:solidFill>
          <a:srgbClr val="B71E42">
            <a:shade val="50000"/>
            <a:hueOff val="274918"/>
            <a:satOff val="-22710"/>
            <a:lumOff val="27662"/>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Gill Sans MT" panose="020B0502020104020203"/>
              <a:ea typeface="+mn-ea"/>
              <a:cs typeface="+mn-cs"/>
            </a:rPr>
            <a:t>Create arms-length front organisations</a:t>
          </a:r>
        </a:p>
      </dgm:t>
    </dgm:pt>
    <dgm:pt modelId="{C5292653-C584-43FF-8D63-1EBC4128C2AA}" type="parTrans" cxnId="{3A50E886-D8D8-41B6-B164-BFBCA99818BD}">
      <dgm:prSet/>
      <dgm:spPr/>
      <dgm:t>
        <a:bodyPr/>
        <a:lstStyle/>
        <a:p>
          <a:endParaRPr lang="en-GB"/>
        </a:p>
      </dgm:t>
    </dgm:pt>
    <dgm:pt modelId="{78AC3BF8-7307-4D33-8F18-3B37D4601994}" type="sibTrans" cxnId="{3A50E886-D8D8-41B6-B164-BFBCA99818BD}">
      <dgm:prSet/>
      <dgm:spPr/>
      <dgm:t>
        <a:bodyPr/>
        <a:lstStyle/>
        <a:p>
          <a:endParaRPr lang="en-GB"/>
        </a:p>
      </dgm:t>
    </dgm:pt>
    <dgm:pt modelId="{12F54373-6563-46A9-9D34-FA40A025172E}">
      <dgm:prSet phldrT="[Text]"/>
      <dgm:spPr>
        <a:xfrm>
          <a:off x="5526970" y="205384"/>
          <a:ext cx="1674200" cy="1004520"/>
        </a:xfrm>
        <a:prstGeom prst="rect">
          <a:avLst/>
        </a:prstGeom>
        <a:solidFill>
          <a:srgbClr val="B71E42">
            <a:shade val="50000"/>
            <a:hueOff val="412377"/>
            <a:satOff val="-34065"/>
            <a:lumOff val="41493"/>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Gill Sans MT" panose="020B0502020104020203"/>
              <a:ea typeface="+mn-ea"/>
              <a:cs typeface="+mn-cs"/>
            </a:rPr>
            <a:t>Manufacture false debate and insist on balance</a:t>
          </a:r>
        </a:p>
      </dgm:t>
    </dgm:pt>
    <dgm:pt modelId="{688E1FA1-E0E9-4FAC-90E4-CCB8312553B2}" type="parTrans" cxnId="{1E8A0092-7CFE-4EB6-9EE3-71E1239CFB6E}">
      <dgm:prSet/>
      <dgm:spPr/>
      <dgm:t>
        <a:bodyPr/>
        <a:lstStyle/>
        <a:p>
          <a:endParaRPr lang="en-GB"/>
        </a:p>
      </dgm:t>
    </dgm:pt>
    <dgm:pt modelId="{3302E467-6D14-430C-8675-0C35092D45B0}" type="sibTrans" cxnId="{1E8A0092-7CFE-4EB6-9EE3-71E1239CFB6E}">
      <dgm:prSet/>
      <dgm:spPr/>
      <dgm:t>
        <a:bodyPr/>
        <a:lstStyle/>
        <a:p>
          <a:endParaRPr lang="en-GB"/>
        </a:p>
      </dgm:t>
    </dgm:pt>
    <dgm:pt modelId="{1DEB3CAB-58DE-4D03-8401-3EFD7DAA9618}">
      <dgm:prSet phldrT="[Text]"/>
      <dgm:spPr>
        <a:xfrm>
          <a:off x="922920" y="1377324"/>
          <a:ext cx="1674200" cy="1004520"/>
        </a:xfrm>
        <a:prstGeom prst="rect">
          <a:avLst/>
        </a:prstGeom>
        <a:solidFill>
          <a:srgbClr val="B71E42">
            <a:shade val="50000"/>
            <a:hueOff val="412377"/>
            <a:satOff val="-34065"/>
            <a:lumOff val="41493"/>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Gill Sans MT" panose="020B0502020104020203"/>
              <a:ea typeface="+mn-ea"/>
              <a:cs typeface="+mn-cs"/>
            </a:rPr>
            <a:t>Frame key issues in highly creative ways</a:t>
          </a:r>
        </a:p>
      </dgm:t>
    </dgm:pt>
    <dgm:pt modelId="{142C5C79-38F7-459E-9C7E-7FF4B82F67A7}" type="parTrans" cxnId="{D72DB2DA-B1B8-4035-8B09-6DB69B10FBC4}">
      <dgm:prSet/>
      <dgm:spPr/>
      <dgm:t>
        <a:bodyPr/>
        <a:lstStyle/>
        <a:p>
          <a:endParaRPr lang="en-GB"/>
        </a:p>
      </dgm:t>
    </dgm:pt>
    <dgm:pt modelId="{AEEBD081-55E4-4F49-9AF6-9E2DEBDB7E79}" type="sibTrans" cxnId="{D72DB2DA-B1B8-4035-8B09-6DB69B10FBC4}">
      <dgm:prSet/>
      <dgm:spPr/>
      <dgm:t>
        <a:bodyPr/>
        <a:lstStyle/>
        <a:p>
          <a:endParaRPr lang="en-GB"/>
        </a:p>
      </dgm:t>
    </dgm:pt>
    <dgm:pt modelId="{7983533B-115D-48D9-A51B-80547E55F438}">
      <dgm:prSet phldrT="[Text]"/>
      <dgm:spPr>
        <a:xfrm>
          <a:off x="2764540" y="1377324"/>
          <a:ext cx="1674200" cy="1004520"/>
        </a:xfrm>
        <a:prstGeom prst="rect">
          <a:avLst/>
        </a:prstGeom>
        <a:solidFill>
          <a:srgbClr val="B71E42">
            <a:shade val="50000"/>
            <a:hueOff val="274918"/>
            <a:satOff val="-22710"/>
            <a:lumOff val="27662"/>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Gill Sans MT" panose="020B0502020104020203"/>
              <a:ea typeface="+mn-ea"/>
              <a:cs typeface="+mn-cs"/>
            </a:rPr>
            <a:t>Fund industry disinformation campaigns</a:t>
          </a:r>
        </a:p>
      </dgm:t>
    </dgm:pt>
    <dgm:pt modelId="{0AEADFA6-CDF7-4C57-8AB7-FEBFE0B78A0E}" type="parTrans" cxnId="{1023B583-1437-4903-BC61-AE379C58F913}">
      <dgm:prSet/>
      <dgm:spPr/>
      <dgm:t>
        <a:bodyPr/>
        <a:lstStyle/>
        <a:p>
          <a:endParaRPr lang="en-GB"/>
        </a:p>
      </dgm:t>
    </dgm:pt>
    <dgm:pt modelId="{82C7764E-7D19-4CE7-B782-D4628E58DB20}" type="sibTrans" cxnId="{1023B583-1437-4903-BC61-AE379C58F913}">
      <dgm:prSet/>
      <dgm:spPr/>
      <dgm:t>
        <a:bodyPr/>
        <a:lstStyle/>
        <a:p>
          <a:endParaRPr lang="en-GB"/>
        </a:p>
      </dgm:t>
    </dgm:pt>
    <dgm:pt modelId="{7BAC64A9-8AC2-4C64-8387-7C2A4125A819}">
      <dgm:prSet phldrT="[Text]"/>
      <dgm:spPr>
        <a:xfrm>
          <a:off x="4606160" y="1377324"/>
          <a:ext cx="1674200" cy="1004520"/>
        </a:xfrm>
        <a:prstGeom prst="rect">
          <a:avLst/>
        </a:prstGeom>
        <a:solidFill>
          <a:srgbClr val="B71E42">
            <a:shade val="50000"/>
            <a:hueOff val="137459"/>
            <a:satOff val="-11355"/>
            <a:lumOff val="13831"/>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Gill Sans MT" panose="020B0502020104020203"/>
              <a:ea typeface="+mn-ea"/>
              <a:cs typeface="+mn-cs"/>
            </a:rPr>
            <a:t>Influence the political agenda</a:t>
          </a:r>
        </a:p>
      </dgm:t>
    </dgm:pt>
    <dgm:pt modelId="{199AFA32-377D-422B-AC97-FA0F5CC68BAF}" type="parTrans" cxnId="{A14936A9-86F5-44BF-AD3F-0E402C8C2D15}">
      <dgm:prSet/>
      <dgm:spPr/>
      <dgm:t>
        <a:bodyPr/>
        <a:lstStyle/>
        <a:p>
          <a:endParaRPr lang="en-GB"/>
        </a:p>
      </dgm:t>
    </dgm:pt>
    <dgm:pt modelId="{1A444CEA-4252-482B-85C0-7CE45299CC06}" type="sibTrans" cxnId="{A14936A9-86F5-44BF-AD3F-0E402C8C2D15}">
      <dgm:prSet/>
      <dgm:spPr/>
      <dgm:t>
        <a:bodyPr/>
        <a:lstStyle/>
        <a:p>
          <a:endParaRPr lang="en-GB"/>
        </a:p>
      </dgm:t>
    </dgm:pt>
    <dgm:pt modelId="{1E83D100-C97E-4E76-8FCB-9D7FB6C57800}" type="pres">
      <dgm:prSet presAssocID="{A4C95ACF-E2C6-476E-9CAB-C83097B2603C}" presName="diagram" presStyleCnt="0">
        <dgm:presLayoutVars>
          <dgm:dir/>
          <dgm:resizeHandles val="exact"/>
        </dgm:presLayoutVars>
      </dgm:prSet>
      <dgm:spPr/>
    </dgm:pt>
    <dgm:pt modelId="{BA0F9222-C027-454D-B2E8-48E49A72CE06}" type="pres">
      <dgm:prSet presAssocID="{74033432-EB30-4E8D-91BC-0BC2DD82E4ED}" presName="node" presStyleLbl="node1" presStyleIdx="0" presStyleCnt="7">
        <dgm:presLayoutVars>
          <dgm:bulletEnabled val="1"/>
        </dgm:presLayoutVars>
      </dgm:prSet>
      <dgm:spPr/>
    </dgm:pt>
    <dgm:pt modelId="{CAB8F2BF-A379-42C4-8EB4-AAFD1AD7B840}" type="pres">
      <dgm:prSet presAssocID="{5270B8A4-152E-4247-953E-48429BF2764E}" presName="sibTrans" presStyleCnt="0"/>
      <dgm:spPr/>
    </dgm:pt>
    <dgm:pt modelId="{7B9BCA25-7571-4200-AC09-7409CF2B6E0D}" type="pres">
      <dgm:prSet presAssocID="{6CF8611C-278A-4569-9C77-686A8935BCC9}" presName="node" presStyleLbl="node1" presStyleIdx="1" presStyleCnt="7">
        <dgm:presLayoutVars>
          <dgm:bulletEnabled val="1"/>
        </dgm:presLayoutVars>
      </dgm:prSet>
      <dgm:spPr/>
    </dgm:pt>
    <dgm:pt modelId="{3FC44429-A9BF-413C-B271-F5055FECF358}" type="pres">
      <dgm:prSet presAssocID="{23C9793E-968B-4831-8185-BC94524D375E}" presName="sibTrans" presStyleCnt="0"/>
      <dgm:spPr/>
    </dgm:pt>
    <dgm:pt modelId="{AD89141C-2E28-4F26-BC2E-3720221EBE5D}" type="pres">
      <dgm:prSet presAssocID="{39FC205E-67AA-4C8E-9E58-69C4FA8BAABF}" presName="node" presStyleLbl="node1" presStyleIdx="2" presStyleCnt="7">
        <dgm:presLayoutVars>
          <dgm:bulletEnabled val="1"/>
        </dgm:presLayoutVars>
      </dgm:prSet>
      <dgm:spPr/>
    </dgm:pt>
    <dgm:pt modelId="{B3A159D1-96CF-4142-B2A0-1D85459EA4BF}" type="pres">
      <dgm:prSet presAssocID="{78AC3BF8-7307-4D33-8F18-3B37D4601994}" presName="sibTrans" presStyleCnt="0"/>
      <dgm:spPr/>
    </dgm:pt>
    <dgm:pt modelId="{E5F3FAE2-C4F5-40DC-9978-C191E1482053}" type="pres">
      <dgm:prSet presAssocID="{12F54373-6563-46A9-9D34-FA40A025172E}" presName="node" presStyleLbl="node1" presStyleIdx="3" presStyleCnt="7">
        <dgm:presLayoutVars>
          <dgm:bulletEnabled val="1"/>
        </dgm:presLayoutVars>
      </dgm:prSet>
      <dgm:spPr/>
    </dgm:pt>
    <dgm:pt modelId="{C645089E-CF20-4362-8F4A-0841FC8D0A97}" type="pres">
      <dgm:prSet presAssocID="{3302E467-6D14-430C-8675-0C35092D45B0}" presName="sibTrans" presStyleCnt="0"/>
      <dgm:spPr/>
    </dgm:pt>
    <dgm:pt modelId="{25EE1C0B-45DC-4942-9BBB-44F112986DBB}" type="pres">
      <dgm:prSet presAssocID="{1DEB3CAB-58DE-4D03-8401-3EFD7DAA9618}" presName="node" presStyleLbl="node1" presStyleIdx="4" presStyleCnt="7">
        <dgm:presLayoutVars>
          <dgm:bulletEnabled val="1"/>
        </dgm:presLayoutVars>
      </dgm:prSet>
      <dgm:spPr/>
    </dgm:pt>
    <dgm:pt modelId="{5AD35DE0-09AF-43C1-BF6F-5A325D7EE58D}" type="pres">
      <dgm:prSet presAssocID="{AEEBD081-55E4-4F49-9AF6-9E2DEBDB7E79}" presName="sibTrans" presStyleCnt="0"/>
      <dgm:spPr/>
    </dgm:pt>
    <dgm:pt modelId="{A0FE30E1-1070-4FE0-992D-2661027E51B1}" type="pres">
      <dgm:prSet presAssocID="{7983533B-115D-48D9-A51B-80547E55F438}" presName="node" presStyleLbl="node1" presStyleIdx="5" presStyleCnt="7">
        <dgm:presLayoutVars>
          <dgm:bulletEnabled val="1"/>
        </dgm:presLayoutVars>
      </dgm:prSet>
      <dgm:spPr/>
    </dgm:pt>
    <dgm:pt modelId="{D76329E6-1E5B-4AF7-91DA-ED553F463976}" type="pres">
      <dgm:prSet presAssocID="{82C7764E-7D19-4CE7-B782-D4628E58DB20}" presName="sibTrans" presStyleCnt="0"/>
      <dgm:spPr/>
    </dgm:pt>
    <dgm:pt modelId="{B5AA0FF3-6468-48A7-8A01-7844E0B29476}" type="pres">
      <dgm:prSet presAssocID="{7BAC64A9-8AC2-4C64-8387-7C2A4125A819}" presName="node" presStyleLbl="node1" presStyleIdx="6" presStyleCnt="7">
        <dgm:presLayoutVars>
          <dgm:bulletEnabled val="1"/>
        </dgm:presLayoutVars>
      </dgm:prSet>
      <dgm:spPr/>
    </dgm:pt>
  </dgm:ptLst>
  <dgm:cxnLst>
    <dgm:cxn modelId="{C7B8A315-F24F-462F-8E51-E1E0D3ED30D7}" srcId="{A4C95ACF-E2C6-476E-9CAB-C83097B2603C}" destId="{6CF8611C-278A-4569-9C77-686A8935BCC9}" srcOrd="1" destOrd="0" parTransId="{860E9BE7-26A4-4155-99BD-C32D5298EF4D}" sibTransId="{23C9793E-968B-4831-8185-BC94524D375E}"/>
    <dgm:cxn modelId="{D1EF1432-D646-41DA-981A-D7EA7640FFB0}" type="presOf" srcId="{74033432-EB30-4E8D-91BC-0BC2DD82E4ED}" destId="{BA0F9222-C027-454D-B2E8-48E49A72CE06}" srcOrd="0" destOrd="0" presId="urn:microsoft.com/office/officeart/2005/8/layout/default"/>
    <dgm:cxn modelId="{198F6641-7B27-4DA4-9686-CB2F33550280}" type="presOf" srcId="{7983533B-115D-48D9-A51B-80547E55F438}" destId="{A0FE30E1-1070-4FE0-992D-2661027E51B1}" srcOrd="0" destOrd="0" presId="urn:microsoft.com/office/officeart/2005/8/layout/default"/>
    <dgm:cxn modelId="{C0BF0557-EB38-404A-B661-CB2559D827A5}" type="presOf" srcId="{1DEB3CAB-58DE-4D03-8401-3EFD7DAA9618}" destId="{25EE1C0B-45DC-4942-9BBB-44F112986DBB}" srcOrd="0" destOrd="0" presId="urn:microsoft.com/office/officeart/2005/8/layout/default"/>
    <dgm:cxn modelId="{1023B583-1437-4903-BC61-AE379C58F913}" srcId="{A4C95ACF-E2C6-476E-9CAB-C83097B2603C}" destId="{7983533B-115D-48D9-A51B-80547E55F438}" srcOrd="5" destOrd="0" parTransId="{0AEADFA6-CDF7-4C57-8AB7-FEBFE0B78A0E}" sibTransId="{82C7764E-7D19-4CE7-B782-D4628E58DB20}"/>
    <dgm:cxn modelId="{3A50E886-D8D8-41B6-B164-BFBCA99818BD}" srcId="{A4C95ACF-E2C6-476E-9CAB-C83097B2603C}" destId="{39FC205E-67AA-4C8E-9E58-69C4FA8BAABF}" srcOrd="2" destOrd="0" parTransId="{C5292653-C584-43FF-8D63-1EBC4128C2AA}" sibTransId="{78AC3BF8-7307-4D33-8F18-3B37D4601994}"/>
    <dgm:cxn modelId="{1E8A0092-7CFE-4EB6-9EE3-71E1239CFB6E}" srcId="{A4C95ACF-E2C6-476E-9CAB-C83097B2603C}" destId="{12F54373-6563-46A9-9D34-FA40A025172E}" srcOrd="3" destOrd="0" parTransId="{688E1FA1-E0E9-4FAC-90E4-CCB8312553B2}" sibTransId="{3302E467-6D14-430C-8675-0C35092D45B0}"/>
    <dgm:cxn modelId="{A14936A9-86F5-44BF-AD3F-0E402C8C2D15}" srcId="{A4C95ACF-E2C6-476E-9CAB-C83097B2603C}" destId="{7BAC64A9-8AC2-4C64-8387-7C2A4125A819}" srcOrd="6" destOrd="0" parTransId="{199AFA32-377D-422B-AC97-FA0F5CC68BAF}" sibTransId="{1A444CEA-4252-482B-85C0-7CE45299CC06}"/>
    <dgm:cxn modelId="{FA88A4B0-38A4-4395-B8C2-3E749E333187}" type="presOf" srcId="{A4C95ACF-E2C6-476E-9CAB-C83097B2603C}" destId="{1E83D100-C97E-4E76-8FCB-9D7FB6C57800}" srcOrd="0" destOrd="0" presId="urn:microsoft.com/office/officeart/2005/8/layout/default"/>
    <dgm:cxn modelId="{CE3F31B1-323C-4A90-8308-E06205050E85}" type="presOf" srcId="{7BAC64A9-8AC2-4C64-8387-7C2A4125A819}" destId="{B5AA0FF3-6468-48A7-8A01-7844E0B29476}" srcOrd="0" destOrd="0" presId="urn:microsoft.com/office/officeart/2005/8/layout/default"/>
    <dgm:cxn modelId="{23F9CFB9-1CA8-4C37-8E4F-2B2023EAB1C2}" type="presOf" srcId="{39FC205E-67AA-4C8E-9E58-69C4FA8BAABF}" destId="{AD89141C-2E28-4F26-BC2E-3720221EBE5D}" srcOrd="0" destOrd="0" presId="urn:microsoft.com/office/officeart/2005/8/layout/default"/>
    <dgm:cxn modelId="{C72BB8BE-CF32-4EAC-B64C-4E1DD648E0D1}" type="presOf" srcId="{12F54373-6563-46A9-9D34-FA40A025172E}" destId="{E5F3FAE2-C4F5-40DC-9978-C191E1482053}" srcOrd="0" destOrd="0" presId="urn:microsoft.com/office/officeart/2005/8/layout/default"/>
    <dgm:cxn modelId="{964283DA-6091-4FD8-9114-63115A20D33C}" type="presOf" srcId="{6CF8611C-278A-4569-9C77-686A8935BCC9}" destId="{7B9BCA25-7571-4200-AC09-7409CF2B6E0D}" srcOrd="0" destOrd="0" presId="urn:microsoft.com/office/officeart/2005/8/layout/default"/>
    <dgm:cxn modelId="{D72DB2DA-B1B8-4035-8B09-6DB69B10FBC4}" srcId="{A4C95ACF-E2C6-476E-9CAB-C83097B2603C}" destId="{1DEB3CAB-58DE-4D03-8401-3EFD7DAA9618}" srcOrd="4" destOrd="0" parTransId="{142C5C79-38F7-459E-9C7E-7FF4B82F67A7}" sibTransId="{AEEBD081-55E4-4F49-9AF6-9E2DEBDB7E79}"/>
    <dgm:cxn modelId="{82FE22E4-BD7C-40FF-A5D8-911F9AE8E7F5}" srcId="{A4C95ACF-E2C6-476E-9CAB-C83097B2603C}" destId="{74033432-EB30-4E8D-91BC-0BC2DD82E4ED}" srcOrd="0" destOrd="0" parTransId="{6E1391BF-787A-49FA-B898-A9871EC2143B}" sibTransId="{5270B8A4-152E-4247-953E-48429BF2764E}"/>
    <dgm:cxn modelId="{0D07551F-EF9C-47DD-B885-639A8BB9A4C0}" type="presParOf" srcId="{1E83D100-C97E-4E76-8FCB-9D7FB6C57800}" destId="{BA0F9222-C027-454D-B2E8-48E49A72CE06}" srcOrd="0" destOrd="0" presId="urn:microsoft.com/office/officeart/2005/8/layout/default"/>
    <dgm:cxn modelId="{B747B938-4157-4BF8-9442-24CEEF47FBD3}" type="presParOf" srcId="{1E83D100-C97E-4E76-8FCB-9D7FB6C57800}" destId="{CAB8F2BF-A379-42C4-8EB4-AAFD1AD7B840}" srcOrd="1" destOrd="0" presId="urn:microsoft.com/office/officeart/2005/8/layout/default"/>
    <dgm:cxn modelId="{574B95A9-E281-46A6-B76D-1012A928EEB5}" type="presParOf" srcId="{1E83D100-C97E-4E76-8FCB-9D7FB6C57800}" destId="{7B9BCA25-7571-4200-AC09-7409CF2B6E0D}" srcOrd="2" destOrd="0" presId="urn:microsoft.com/office/officeart/2005/8/layout/default"/>
    <dgm:cxn modelId="{CD794201-5B75-4473-A93E-7F9D4793FA5E}" type="presParOf" srcId="{1E83D100-C97E-4E76-8FCB-9D7FB6C57800}" destId="{3FC44429-A9BF-413C-B271-F5055FECF358}" srcOrd="3" destOrd="0" presId="urn:microsoft.com/office/officeart/2005/8/layout/default"/>
    <dgm:cxn modelId="{3892173A-B766-4599-AAC4-C2D3E99321AC}" type="presParOf" srcId="{1E83D100-C97E-4E76-8FCB-9D7FB6C57800}" destId="{AD89141C-2E28-4F26-BC2E-3720221EBE5D}" srcOrd="4" destOrd="0" presId="urn:microsoft.com/office/officeart/2005/8/layout/default"/>
    <dgm:cxn modelId="{E58E925A-0EAB-4C34-A329-9C083F0DC495}" type="presParOf" srcId="{1E83D100-C97E-4E76-8FCB-9D7FB6C57800}" destId="{B3A159D1-96CF-4142-B2A0-1D85459EA4BF}" srcOrd="5" destOrd="0" presId="urn:microsoft.com/office/officeart/2005/8/layout/default"/>
    <dgm:cxn modelId="{096B8316-773B-4DE7-AEE6-558AA640212C}" type="presParOf" srcId="{1E83D100-C97E-4E76-8FCB-9D7FB6C57800}" destId="{E5F3FAE2-C4F5-40DC-9978-C191E1482053}" srcOrd="6" destOrd="0" presId="urn:microsoft.com/office/officeart/2005/8/layout/default"/>
    <dgm:cxn modelId="{DA426435-69EC-43A8-805C-5631480734DC}" type="presParOf" srcId="{1E83D100-C97E-4E76-8FCB-9D7FB6C57800}" destId="{C645089E-CF20-4362-8F4A-0841FC8D0A97}" srcOrd="7" destOrd="0" presId="urn:microsoft.com/office/officeart/2005/8/layout/default"/>
    <dgm:cxn modelId="{F9338B8C-79CF-4773-9859-8CC98710981F}" type="presParOf" srcId="{1E83D100-C97E-4E76-8FCB-9D7FB6C57800}" destId="{25EE1C0B-45DC-4942-9BBB-44F112986DBB}" srcOrd="8" destOrd="0" presId="urn:microsoft.com/office/officeart/2005/8/layout/default"/>
    <dgm:cxn modelId="{D8B9C674-B73B-4779-9BF3-A80F299BEA7D}" type="presParOf" srcId="{1E83D100-C97E-4E76-8FCB-9D7FB6C57800}" destId="{5AD35DE0-09AF-43C1-BF6F-5A325D7EE58D}" srcOrd="9" destOrd="0" presId="urn:microsoft.com/office/officeart/2005/8/layout/default"/>
    <dgm:cxn modelId="{6360B867-DBE9-42A5-A32F-E613C86918C7}" type="presParOf" srcId="{1E83D100-C97E-4E76-8FCB-9D7FB6C57800}" destId="{A0FE30E1-1070-4FE0-992D-2661027E51B1}" srcOrd="10" destOrd="0" presId="urn:microsoft.com/office/officeart/2005/8/layout/default"/>
    <dgm:cxn modelId="{B1C3F280-DFAD-4B72-9B9B-601E6AB6FD65}" type="presParOf" srcId="{1E83D100-C97E-4E76-8FCB-9D7FB6C57800}" destId="{D76329E6-1E5B-4AF7-91DA-ED553F463976}" srcOrd="11" destOrd="0" presId="urn:microsoft.com/office/officeart/2005/8/layout/default"/>
    <dgm:cxn modelId="{4133A767-1F15-44E8-A1B2-E8ADC275B59D}" type="presParOf" srcId="{1E83D100-C97E-4E76-8FCB-9D7FB6C57800}" destId="{B5AA0FF3-6468-48A7-8A01-7844E0B2947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F9222-C027-454D-B2E8-48E49A72CE06}">
      <dsp:nvSpPr>
        <dsp:cNvPr id="0" name=""/>
        <dsp:cNvSpPr/>
      </dsp:nvSpPr>
      <dsp:spPr>
        <a:xfrm>
          <a:off x="2341" y="640347"/>
          <a:ext cx="1857722" cy="1114633"/>
        </a:xfrm>
        <a:prstGeom prst="rect">
          <a:avLst/>
        </a:prstGeom>
        <a:solidFill>
          <a:srgbClr val="B71E42">
            <a:shade val="50000"/>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ysClr val="window" lastClr="FFFFFF"/>
              </a:solidFill>
              <a:latin typeface="Gill Sans MT" panose="020B0502020104020203"/>
              <a:ea typeface="+mn-ea"/>
              <a:cs typeface="+mn-cs"/>
            </a:rPr>
            <a:t>Attack legitimate science</a:t>
          </a:r>
        </a:p>
      </dsp:txBody>
      <dsp:txXfrm>
        <a:off x="2341" y="640347"/>
        <a:ext cx="1857722" cy="1114633"/>
      </dsp:txXfrm>
    </dsp:sp>
    <dsp:sp modelId="{7B9BCA25-7571-4200-AC09-7409CF2B6E0D}">
      <dsp:nvSpPr>
        <dsp:cNvPr id="0" name=""/>
        <dsp:cNvSpPr/>
      </dsp:nvSpPr>
      <dsp:spPr>
        <a:xfrm>
          <a:off x="2045835" y="640347"/>
          <a:ext cx="1857722" cy="1114633"/>
        </a:xfrm>
        <a:prstGeom prst="rect">
          <a:avLst/>
        </a:prstGeom>
        <a:solidFill>
          <a:srgbClr val="B71E42">
            <a:shade val="50000"/>
            <a:hueOff val="137459"/>
            <a:satOff val="-11355"/>
            <a:lumOff val="13831"/>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ysClr val="window" lastClr="FFFFFF"/>
              </a:solidFill>
              <a:latin typeface="Gill Sans MT" panose="020B0502020104020203"/>
              <a:ea typeface="+mn-ea"/>
              <a:cs typeface="+mn-cs"/>
            </a:rPr>
            <a:t>Attack and intimidate the scientists</a:t>
          </a:r>
        </a:p>
      </dsp:txBody>
      <dsp:txXfrm>
        <a:off x="2045835" y="640347"/>
        <a:ext cx="1857722" cy="1114633"/>
      </dsp:txXfrm>
    </dsp:sp>
    <dsp:sp modelId="{AD89141C-2E28-4F26-BC2E-3720221EBE5D}">
      <dsp:nvSpPr>
        <dsp:cNvPr id="0" name=""/>
        <dsp:cNvSpPr/>
      </dsp:nvSpPr>
      <dsp:spPr>
        <a:xfrm>
          <a:off x="4089330" y="640347"/>
          <a:ext cx="1857722" cy="1114633"/>
        </a:xfrm>
        <a:prstGeom prst="rect">
          <a:avLst/>
        </a:prstGeom>
        <a:solidFill>
          <a:srgbClr val="B71E42">
            <a:shade val="50000"/>
            <a:hueOff val="274918"/>
            <a:satOff val="-22710"/>
            <a:lumOff val="27662"/>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ysClr val="window" lastClr="FFFFFF"/>
              </a:solidFill>
              <a:latin typeface="Gill Sans MT" panose="020B0502020104020203"/>
              <a:ea typeface="+mn-ea"/>
              <a:cs typeface="+mn-cs"/>
            </a:rPr>
            <a:t>Create arms-length front organisations</a:t>
          </a:r>
        </a:p>
      </dsp:txBody>
      <dsp:txXfrm>
        <a:off x="4089330" y="640347"/>
        <a:ext cx="1857722" cy="1114633"/>
      </dsp:txXfrm>
    </dsp:sp>
    <dsp:sp modelId="{E5F3FAE2-C4F5-40DC-9978-C191E1482053}">
      <dsp:nvSpPr>
        <dsp:cNvPr id="0" name=""/>
        <dsp:cNvSpPr/>
      </dsp:nvSpPr>
      <dsp:spPr>
        <a:xfrm>
          <a:off x="6132824" y="640347"/>
          <a:ext cx="1857722" cy="1114633"/>
        </a:xfrm>
        <a:prstGeom prst="rect">
          <a:avLst/>
        </a:prstGeom>
        <a:solidFill>
          <a:srgbClr val="B71E42">
            <a:shade val="50000"/>
            <a:hueOff val="412377"/>
            <a:satOff val="-34065"/>
            <a:lumOff val="41493"/>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ysClr val="window" lastClr="FFFFFF"/>
              </a:solidFill>
              <a:latin typeface="Gill Sans MT" panose="020B0502020104020203"/>
              <a:ea typeface="+mn-ea"/>
              <a:cs typeface="+mn-cs"/>
            </a:rPr>
            <a:t>Manufacture false debate and insist on balance</a:t>
          </a:r>
        </a:p>
      </dsp:txBody>
      <dsp:txXfrm>
        <a:off x="6132824" y="640347"/>
        <a:ext cx="1857722" cy="1114633"/>
      </dsp:txXfrm>
    </dsp:sp>
    <dsp:sp modelId="{25EE1C0B-45DC-4942-9BBB-44F112986DBB}">
      <dsp:nvSpPr>
        <dsp:cNvPr id="0" name=""/>
        <dsp:cNvSpPr/>
      </dsp:nvSpPr>
      <dsp:spPr>
        <a:xfrm>
          <a:off x="1024088" y="1940753"/>
          <a:ext cx="1857722" cy="1114633"/>
        </a:xfrm>
        <a:prstGeom prst="rect">
          <a:avLst/>
        </a:prstGeom>
        <a:solidFill>
          <a:srgbClr val="B71E42">
            <a:shade val="50000"/>
            <a:hueOff val="412377"/>
            <a:satOff val="-34065"/>
            <a:lumOff val="41493"/>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ysClr val="window" lastClr="FFFFFF"/>
              </a:solidFill>
              <a:latin typeface="Gill Sans MT" panose="020B0502020104020203"/>
              <a:ea typeface="+mn-ea"/>
              <a:cs typeface="+mn-cs"/>
            </a:rPr>
            <a:t>Frame key issues in highly creative ways</a:t>
          </a:r>
        </a:p>
      </dsp:txBody>
      <dsp:txXfrm>
        <a:off x="1024088" y="1940753"/>
        <a:ext cx="1857722" cy="1114633"/>
      </dsp:txXfrm>
    </dsp:sp>
    <dsp:sp modelId="{A0FE30E1-1070-4FE0-992D-2661027E51B1}">
      <dsp:nvSpPr>
        <dsp:cNvPr id="0" name=""/>
        <dsp:cNvSpPr/>
      </dsp:nvSpPr>
      <dsp:spPr>
        <a:xfrm>
          <a:off x="3067582" y="1940753"/>
          <a:ext cx="1857722" cy="1114633"/>
        </a:xfrm>
        <a:prstGeom prst="rect">
          <a:avLst/>
        </a:prstGeom>
        <a:solidFill>
          <a:srgbClr val="B71E42">
            <a:shade val="50000"/>
            <a:hueOff val="274918"/>
            <a:satOff val="-22710"/>
            <a:lumOff val="27662"/>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ysClr val="window" lastClr="FFFFFF"/>
              </a:solidFill>
              <a:latin typeface="Gill Sans MT" panose="020B0502020104020203"/>
              <a:ea typeface="+mn-ea"/>
              <a:cs typeface="+mn-cs"/>
            </a:rPr>
            <a:t>Fund industry disinformation campaigns</a:t>
          </a:r>
        </a:p>
      </dsp:txBody>
      <dsp:txXfrm>
        <a:off x="3067582" y="1940753"/>
        <a:ext cx="1857722" cy="1114633"/>
      </dsp:txXfrm>
    </dsp:sp>
    <dsp:sp modelId="{B5AA0FF3-6468-48A7-8A01-7844E0B29476}">
      <dsp:nvSpPr>
        <dsp:cNvPr id="0" name=""/>
        <dsp:cNvSpPr/>
      </dsp:nvSpPr>
      <dsp:spPr>
        <a:xfrm>
          <a:off x="5111077" y="1940753"/>
          <a:ext cx="1857722" cy="1114633"/>
        </a:xfrm>
        <a:prstGeom prst="rect">
          <a:avLst/>
        </a:prstGeom>
        <a:solidFill>
          <a:srgbClr val="B71E42">
            <a:shade val="50000"/>
            <a:hueOff val="137459"/>
            <a:satOff val="-11355"/>
            <a:lumOff val="13831"/>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ysClr val="window" lastClr="FFFFFF"/>
              </a:solidFill>
              <a:latin typeface="Gill Sans MT" panose="020B0502020104020203"/>
              <a:ea typeface="+mn-ea"/>
              <a:cs typeface="+mn-cs"/>
            </a:rPr>
            <a:t>Influence the political agenda</a:t>
          </a:r>
        </a:p>
      </dsp:txBody>
      <dsp:txXfrm>
        <a:off x="5111077" y="1940753"/>
        <a:ext cx="1857722" cy="11146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ED273D-BBCA-40D3-AFE9-07A94811F0D0}"/>
              </a:ext>
            </a:extLst>
          </p:cNvPr>
          <p:cNvSpPr>
            <a:spLocks noGrp="1"/>
          </p:cNvSpPr>
          <p:nvPr>
            <p:ph type="hdr" sz="quarter"/>
          </p:nvPr>
        </p:nvSpPr>
        <p:spPr>
          <a:xfrm>
            <a:off x="0" y="1"/>
            <a:ext cx="3071632" cy="470653"/>
          </a:xfrm>
          <a:prstGeom prst="rect">
            <a:avLst/>
          </a:prstGeom>
        </p:spPr>
        <p:txBody>
          <a:bodyPr vert="horz" lIns="91440" tIns="45720" rIns="91440" bIns="45720" rtlCol="0"/>
          <a:lstStyle>
            <a:lvl1pPr algn="l" eaLnBrk="1" hangingPunct="1">
              <a:defRPr sz="1200">
                <a:latin typeface="Arial" panose="020B0604020202020204" pitchFamily="34" charset="0"/>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1CF57FD7-667B-477F-B703-67D4A6FA966F}"/>
              </a:ext>
            </a:extLst>
          </p:cNvPr>
          <p:cNvSpPr>
            <a:spLocks noGrp="1"/>
          </p:cNvSpPr>
          <p:nvPr>
            <p:ph type="dt" sz="quarter" idx="1"/>
          </p:nvPr>
        </p:nvSpPr>
        <p:spPr>
          <a:xfrm>
            <a:off x="4013313" y="1"/>
            <a:ext cx="3071632" cy="47065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426947C-51A1-45C1-9B20-9EE8C563F6B3}" type="datetimeFigureOut">
              <a:rPr lang="en-GB" altLang="en-US"/>
              <a:pPr>
                <a:defRPr/>
              </a:pPr>
              <a:t>19/09/2023</a:t>
            </a:fld>
            <a:endParaRPr lang="en-GB" altLang="en-US"/>
          </a:p>
        </p:txBody>
      </p:sp>
      <p:sp>
        <p:nvSpPr>
          <p:cNvPr id="4" name="Footer Placeholder 3">
            <a:extLst>
              <a:ext uri="{FF2B5EF4-FFF2-40B4-BE49-F238E27FC236}">
                <a16:creationId xmlns:a16="http://schemas.microsoft.com/office/drawing/2014/main" id="{7E17EFCF-A59A-4732-A5F1-A05F40469A0D}"/>
              </a:ext>
            </a:extLst>
          </p:cNvPr>
          <p:cNvSpPr>
            <a:spLocks noGrp="1"/>
          </p:cNvSpPr>
          <p:nvPr>
            <p:ph type="ftr" sz="quarter" idx="2"/>
          </p:nvPr>
        </p:nvSpPr>
        <p:spPr>
          <a:xfrm>
            <a:off x="0" y="8901947"/>
            <a:ext cx="3071632" cy="470653"/>
          </a:xfrm>
          <a:prstGeom prst="rect">
            <a:avLst/>
          </a:prstGeom>
        </p:spPr>
        <p:txBody>
          <a:bodyPr vert="horz" lIns="91440" tIns="45720" rIns="91440" bIns="45720" rtlCol="0" anchor="b"/>
          <a:lstStyle>
            <a:lvl1pPr algn="l" eaLnBrk="1" hangingPunct="1">
              <a:defRPr sz="1200">
                <a:latin typeface="Arial" panose="020B0604020202020204" pitchFamily="34" charset="0"/>
                <a:ea typeface="+mn-ea"/>
                <a:cs typeface="+mn-cs"/>
              </a:defRPr>
            </a:lvl1pPr>
          </a:lstStyle>
          <a:p>
            <a:pPr>
              <a:defRPr/>
            </a:pPr>
            <a:endParaRPr lang="en-GB"/>
          </a:p>
        </p:txBody>
      </p:sp>
      <p:sp>
        <p:nvSpPr>
          <p:cNvPr id="5" name="Slide Number Placeholder 4">
            <a:extLst>
              <a:ext uri="{FF2B5EF4-FFF2-40B4-BE49-F238E27FC236}">
                <a16:creationId xmlns:a16="http://schemas.microsoft.com/office/drawing/2014/main" id="{0F2D04CC-3FEB-406D-A15E-951EB87EF404}"/>
              </a:ext>
            </a:extLst>
          </p:cNvPr>
          <p:cNvSpPr>
            <a:spLocks noGrp="1"/>
          </p:cNvSpPr>
          <p:nvPr>
            <p:ph type="sldNum" sz="quarter" idx="3"/>
          </p:nvPr>
        </p:nvSpPr>
        <p:spPr>
          <a:xfrm>
            <a:off x="4013313" y="8901947"/>
            <a:ext cx="3071632" cy="47065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B2E3BD4-3A28-409D-ACF2-965B14E290D9}"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EBC997-42A4-4CE4-9B8A-11439F316660}"/>
              </a:ext>
            </a:extLst>
          </p:cNvPr>
          <p:cNvSpPr>
            <a:spLocks noGrp="1"/>
          </p:cNvSpPr>
          <p:nvPr>
            <p:ph type="hdr" sz="quarter"/>
          </p:nvPr>
        </p:nvSpPr>
        <p:spPr>
          <a:xfrm>
            <a:off x="0" y="1"/>
            <a:ext cx="3071632" cy="470653"/>
          </a:xfrm>
          <a:prstGeom prst="rect">
            <a:avLst/>
          </a:prstGeom>
        </p:spPr>
        <p:txBody>
          <a:bodyPr vert="horz" lIns="91440" tIns="45720" rIns="91440" bIns="45720" rtlCol="0"/>
          <a:lstStyle>
            <a:lvl1pPr algn="l" eaLnBrk="1" hangingPunct="1">
              <a:defRPr sz="1200">
                <a:latin typeface="Arial" panose="020B0604020202020204" pitchFamily="34" charset="0"/>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DFA7D466-1BF4-4D39-91AA-DACFC7DDB5AD}"/>
              </a:ext>
            </a:extLst>
          </p:cNvPr>
          <p:cNvSpPr>
            <a:spLocks noGrp="1"/>
          </p:cNvSpPr>
          <p:nvPr>
            <p:ph type="dt" idx="1"/>
          </p:nvPr>
        </p:nvSpPr>
        <p:spPr>
          <a:xfrm>
            <a:off x="4013313" y="1"/>
            <a:ext cx="3071632" cy="47065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2CBE241-5619-4900-9358-F9E1760D9A34}" type="datetimeFigureOut">
              <a:rPr lang="en-GB" altLang="en-US"/>
              <a:pPr>
                <a:defRPr/>
              </a:pPr>
              <a:t>18/09/2023</a:t>
            </a:fld>
            <a:endParaRPr lang="en-GB" altLang="en-US"/>
          </a:p>
        </p:txBody>
      </p:sp>
      <p:sp>
        <p:nvSpPr>
          <p:cNvPr id="4" name="Slide Image Placeholder 3">
            <a:extLst>
              <a:ext uri="{FF2B5EF4-FFF2-40B4-BE49-F238E27FC236}">
                <a16:creationId xmlns:a16="http://schemas.microsoft.com/office/drawing/2014/main" id="{EC81B460-C4F4-4536-985A-665E0CA318A3}"/>
              </a:ext>
            </a:extLst>
          </p:cNvPr>
          <p:cNvSpPr>
            <a:spLocks noGrp="1" noRot="1" noChangeAspect="1"/>
          </p:cNvSpPr>
          <p:nvPr>
            <p:ph type="sldImg" idx="2"/>
          </p:nvPr>
        </p:nvSpPr>
        <p:spPr>
          <a:xfrm>
            <a:off x="1433513" y="1171575"/>
            <a:ext cx="4219575" cy="316388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E1F2EC5-8F11-4EA3-A9D1-BFA1D6BA52EB}"/>
              </a:ext>
            </a:extLst>
          </p:cNvPr>
          <p:cNvSpPr>
            <a:spLocks noGrp="1"/>
          </p:cNvSpPr>
          <p:nvPr>
            <p:ph type="body" sz="quarter" idx="3"/>
          </p:nvPr>
        </p:nvSpPr>
        <p:spPr>
          <a:xfrm>
            <a:off x="708330" y="4510180"/>
            <a:ext cx="5669942" cy="369028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463B9EA4-9424-4FFA-B6C5-50FAC652B084}"/>
              </a:ext>
            </a:extLst>
          </p:cNvPr>
          <p:cNvSpPr>
            <a:spLocks noGrp="1"/>
          </p:cNvSpPr>
          <p:nvPr>
            <p:ph type="ftr" sz="quarter" idx="4"/>
          </p:nvPr>
        </p:nvSpPr>
        <p:spPr>
          <a:xfrm>
            <a:off x="0" y="8901947"/>
            <a:ext cx="3071632" cy="470653"/>
          </a:xfrm>
          <a:prstGeom prst="rect">
            <a:avLst/>
          </a:prstGeom>
        </p:spPr>
        <p:txBody>
          <a:bodyPr vert="horz" lIns="91440" tIns="45720" rIns="91440" bIns="45720" rtlCol="0" anchor="b"/>
          <a:lstStyle>
            <a:lvl1pPr algn="l" eaLnBrk="1" hangingPunct="1">
              <a:defRPr sz="1200">
                <a:latin typeface="Arial" panose="020B0604020202020204" pitchFamily="34" charset="0"/>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FAE248FA-049F-4487-9534-E3A5F65AF71A}"/>
              </a:ext>
            </a:extLst>
          </p:cNvPr>
          <p:cNvSpPr>
            <a:spLocks noGrp="1"/>
          </p:cNvSpPr>
          <p:nvPr>
            <p:ph type="sldNum" sz="quarter" idx="5"/>
          </p:nvPr>
        </p:nvSpPr>
        <p:spPr>
          <a:xfrm>
            <a:off x="4013313" y="8901947"/>
            <a:ext cx="3071632" cy="47065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99C98C8-A0D3-4008-A871-2B9E52330DA5}"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com/watch?v=c_z-4S8iicc&amp;si=EnSIkaIECMiOmar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heguardian.com/commentisfree/cartoon/2013/jul/17/lynton-crosby-conservatives-cartoo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Policy and advocacy in tobacco control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The tactics used by health harming industries, specifically the tobacco industry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Lessons can be applied to other commercial determinants of health</a:t>
            </a:r>
          </a:p>
          <a:p>
            <a:endParaRPr lang="en-GB" dirty="0"/>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1</a:t>
            </a:fld>
            <a:endParaRPr lang="en-GB" altLang="en-US"/>
          </a:p>
        </p:txBody>
      </p:sp>
    </p:spTree>
    <p:extLst>
      <p:ext uri="{BB962C8B-B14F-4D97-AF65-F5344CB8AC3E}">
        <p14:creationId xmlns:p14="http://schemas.microsoft.com/office/powerpoint/2010/main" val="781588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 didn’t include the political turbulence last year in the list of scenarios because it seemed unfair but this is useful for illustrating how events can disrupt advocacy efforts</a:t>
            </a:r>
          </a:p>
          <a:p>
            <a:pPr marL="0" indent="0">
              <a:buFont typeface="Arial" panose="020B0604020202020204" pitchFamily="34" charset="0"/>
              <a:buNone/>
            </a:pPr>
            <a:r>
              <a:rPr lang="en-GB" b="1" dirty="0"/>
              <a:t>Impact for advocacy</a:t>
            </a:r>
          </a:p>
          <a:p>
            <a:pPr marL="171450" indent="-171450">
              <a:buFont typeface="Arial" panose="020B0604020202020204" pitchFamily="34" charset="0"/>
              <a:buChar char="•"/>
            </a:pPr>
            <a:r>
              <a:rPr lang="en-GB" dirty="0"/>
              <a:t>Changes in Government are a massive challenge for advocacy because you lose all the Ministers you’ve built relationships with, any ongoing initiatives/plans get put on hold/binned, and you have to start making the case all over again – writing letters, arranging meetings, briefing ministers</a:t>
            </a:r>
          </a:p>
          <a:p>
            <a:pPr marL="171450" indent="-171450">
              <a:buFont typeface="Arial" panose="020B0604020202020204" pitchFamily="34" charset="0"/>
              <a:buChar char="•"/>
            </a:pPr>
            <a:r>
              <a:rPr lang="en-GB" dirty="0"/>
              <a:t>All of the commitments on tobacco came from Ministers in the Johnson government. Ministers in Truss and Sunak governments inherited all this stuff and have to decide what they want to keep/bin - months/years of work from third sector, officials, civil servants, ministers down the drain</a:t>
            </a:r>
          </a:p>
          <a:p>
            <a:pPr marL="171450" indent="-171450">
              <a:buFont typeface="Arial" panose="020B0604020202020204" pitchFamily="34" charset="0"/>
              <a:buChar char="•"/>
            </a:pPr>
            <a:r>
              <a:rPr lang="en-GB" dirty="0"/>
              <a:t>We had to adapt our framing/messaging to fit the new administration – then readapt it for the next one – crash course in trying to find opportunities among challenges</a:t>
            </a:r>
          </a:p>
        </p:txBody>
      </p:sp>
      <p:sp>
        <p:nvSpPr>
          <p:cNvPr id="4" name="Slide Number Placeholder 3"/>
          <p:cNvSpPr>
            <a:spLocks noGrp="1"/>
          </p:cNvSpPr>
          <p:nvPr>
            <p:ph type="sldNum" sz="quarter" idx="5"/>
          </p:nvPr>
        </p:nvSpPr>
        <p:spPr/>
        <p:txBody>
          <a:bodyPr/>
          <a:lstStyle/>
          <a:p>
            <a:pPr>
              <a:defRPr/>
            </a:pPr>
            <a:fld id="{77CDFF6A-DA1B-4547-AC3E-8C74C1FAA953}" type="slidenum">
              <a:rPr lang="en-GB" altLang="en-US" smtClean="0"/>
              <a:pPr>
                <a:defRPr/>
              </a:pPr>
              <a:t>11</a:t>
            </a:fld>
            <a:endParaRPr lang="en-GB" altLang="en-US"/>
          </a:p>
        </p:txBody>
      </p:sp>
    </p:spTree>
    <p:extLst>
      <p:ext uri="{BB962C8B-B14F-4D97-AF65-F5344CB8AC3E}">
        <p14:creationId xmlns:p14="http://schemas.microsoft.com/office/powerpoint/2010/main" val="28730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Set clear objectives – this is obvious but important. How do you measure success? Objectives need to be constant while your strategy to deliver them evolves with political landscape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Existing govt smokefree 2030 commitment from 2019 – helps to hold them to account – runs through all our advocacy since 2019. They aren’t going to drop it (minus a little wobble in the Truss month) so it’s something we can keep coming back to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Once you have the headline commitment you need the measures to achieve it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2021 – All Party Group on Smoking and Health (group of MPs and peers committed to tobacco control) published a report on how to deliver the 2030 ambition – written by ASH and key academics – sets out recommendations we are calling for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2022 - </a:t>
            </a:r>
            <a:r>
              <a:rPr lang="en-GB" dirty="0">
                <a:latin typeface="+mn-lt"/>
              </a:rPr>
              <a:t>DHSC commissions ‘Khan review: making smoking obsolete’ which makes recommendations for achieving smokefree 2030 – takes forwards several APPG recommendations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These reports act as a manifesto for other voices in public health space – make sure everyone reading from same script</a:t>
            </a:r>
            <a:endParaRPr lang="en-GB" dirty="0">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latin typeface="+mn-lt"/>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a:p>
          <a:p>
            <a:endParaRPr lang="en-GB" dirty="0"/>
          </a:p>
        </p:txBody>
      </p:sp>
      <p:sp>
        <p:nvSpPr>
          <p:cNvPr id="4" name="Slide Number Placeholder 3"/>
          <p:cNvSpPr>
            <a:spLocks noGrp="1"/>
          </p:cNvSpPr>
          <p:nvPr>
            <p:ph type="sldNum" sz="quarter" idx="5"/>
          </p:nvPr>
        </p:nvSpPr>
        <p:spPr/>
        <p:txBody>
          <a:bodyPr/>
          <a:lstStyle/>
          <a:p>
            <a:pPr>
              <a:defRPr/>
            </a:pPr>
            <a:fld id="{77CDFF6A-DA1B-4547-AC3E-8C74C1FAA953}" type="slidenum">
              <a:rPr lang="en-GB" altLang="en-US" smtClean="0"/>
              <a:pPr>
                <a:defRPr/>
              </a:pPr>
              <a:t>13</a:t>
            </a:fld>
            <a:endParaRPr lang="en-GB" altLang="en-US"/>
          </a:p>
        </p:txBody>
      </p:sp>
    </p:spTree>
    <p:extLst>
      <p:ext uri="{BB962C8B-B14F-4D97-AF65-F5344CB8AC3E}">
        <p14:creationId xmlns:p14="http://schemas.microsoft.com/office/powerpoint/2010/main" val="284490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339E767-8578-4D3C-B0FA-A7E30A9AA1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E0FD2F24-4577-4E17-90EC-93DE72B145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Working collaboratively</a:t>
            </a:r>
          </a:p>
          <a:p>
            <a:pPr eaLnBrk="1" hangingPunct="1">
              <a:spcBef>
                <a:spcPct val="0"/>
              </a:spcBef>
            </a:pPr>
            <a:r>
              <a:rPr lang="en-GB" altLang="en-US" dirty="0"/>
              <a:t>ASH a very small organisation – leverage the support of others to achieve shared ambitions and aims</a:t>
            </a:r>
          </a:p>
          <a:p>
            <a:pPr eaLnBrk="1" hangingPunct="1">
              <a:spcBef>
                <a:spcPct val="0"/>
              </a:spcBef>
            </a:pPr>
            <a:endParaRPr lang="en-GB" altLang="en-US" dirty="0"/>
          </a:p>
          <a:p>
            <a:pPr eaLnBrk="1" hangingPunct="1">
              <a:spcBef>
                <a:spcPct val="0"/>
              </a:spcBef>
            </a:pPr>
            <a:r>
              <a:rPr lang="en-GB" altLang="en-US" dirty="0"/>
              <a:t>Explain spheres of influence on slide</a:t>
            </a:r>
          </a:p>
          <a:p>
            <a:pPr eaLnBrk="1" hangingPunct="1">
              <a:spcBef>
                <a:spcPct val="0"/>
              </a:spcBef>
            </a:pPr>
            <a:r>
              <a:rPr lang="en-GB" altLang="en-US" dirty="0"/>
              <a:t>SFAC core group – explain what SFAC is – work closely with this group to define shared strategy and messaging across organisations – need to speak with one voice</a:t>
            </a:r>
          </a:p>
          <a:p>
            <a:pPr eaLnBrk="1" hangingPunct="1">
              <a:spcBef>
                <a:spcPct val="0"/>
              </a:spcBef>
            </a:pPr>
            <a:r>
              <a:rPr lang="en-GB" altLang="en-US" dirty="0"/>
              <a:t>SFAC membership – NHS trusts and local councils who are committed to tackling smoking </a:t>
            </a:r>
          </a:p>
          <a:p>
            <a:pPr eaLnBrk="1" hangingPunct="1">
              <a:spcBef>
                <a:spcPct val="0"/>
              </a:spcBef>
            </a:pPr>
            <a:r>
              <a:rPr lang="en-GB" altLang="en-US" dirty="0"/>
              <a:t>Broad TC/health advocacy community – professionals in councils and the NHS, charities, academics etc. </a:t>
            </a:r>
          </a:p>
          <a:p>
            <a:pPr eaLnBrk="1" hangingPunct="1">
              <a:spcBef>
                <a:spcPct val="0"/>
              </a:spcBef>
            </a:pPr>
            <a:endParaRPr lang="en-GB" altLang="en-US" dirty="0"/>
          </a:p>
          <a:p>
            <a:pPr eaLnBrk="1" hangingPunct="1">
              <a:spcBef>
                <a:spcPct val="0"/>
              </a:spcBef>
            </a:pPr>
            <a:r>
              <a:rPr lang="en-GB" altLang="en-US" dirty="0"/>
              <a:t>Key benefits:</a:t>
            </a:r>
          </a:p>
          <a:p>
            <a:pPr marL="171450" indent="-171450" eaLnBrk="1" hangingPunct="1">
              <a:spcBef>
                <a:spcPct val="0"/>
              </a:spcBef>
              <a:buFontTx/>
              <a:buChar char="-"/>
            </a:pPr>
            <a:r>
              <a:rPr lang="en-GB" altLang="en-US" dirty="0"/>
              <a:t>Using reputation and resource of others to lend credibility and weight</a:t>
            </a:r>
          </a:p>
          <a:p>
            <a:pPr marL="171450" indent="-171450" eaLnBrk="1" hangingPunct="1">
              <a:spcBef>
                <a:spcPct val="0"/>
              </a:spcBef>
              <a:buFontTx/>
              <a:buChar char="-"/>
            </a:pPr>
            <a:r>
              <a:rPr lang="en-GB" altLang="en-US" dirty="0"/>
              <a:t>Unified message and ask from the sector on TC – all of these orgs calling for the same thing is much more powerful than just ASH</a:t>
            </a:r>
          </a:p>
          <a:p>
            <a:pPr marL="171450" indent="-171450" eaLnBrk="1" hangingPunct="1">
              <a:spcBef>
                <a:spcPct val="0"/>
              </a:spcBef>
              <a:buFontTx/>
              <a:buChar char="-"/>
            </a:pPr>
            <a:r>
              <a:rPr lang="en-GB" altLang="en-US" dirty="0"/>
              <a:t>Both previous reports endorsed by over 100 health charities and organisations</a:t>
            </a:r>
          </a:p>
        </p:txBody>
      </p:sp>
      <p:sp>
        <p:nvSpPr>
          <p:cNvPr id="22532" name="Slide Number Placeholder 3">
            <a:extLst>
              <a:ext uri="{FF2B5EF4-FFF2-40B4-BE49-F238E27FC236}">
                <a16:creationId xmlns:a16="http://schemas.microsoft.com/office/drawing/2014/main" id="{BFCEB5C9-50F8-429B-9118-B6499E5F84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EC7CC98-862B-41C7-8422-79918D81B0EF}" type="slidenum">
              <a:rPr lang="en-GB" altLang="en-US">
                <a:solidFill>
                  <a:srgbClr val="000000"/>
                </a:solidFill>
                <a:latin typeface="Arial" panose="020B0604020202020204" pitchFamily="34" charset="0"/>
                <a:cs typeface="Arial" panose="020B0604020202020204" pitchFamily="34" charset="0"/>
              </a:rPr>
              <a:pPr>
                <a:spcBef>
                  <a:spcPct val="0"/>
                </a:spcBef>
              </a:pPr>
              <a:t>14</a:t>
            </a:fld>
            <a:endParaRPr lang="en-GB" altLang="en-US">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Next step - Framing debate on your terms and having control of the narrative to ensure the issue is understood favourably by the intended audience</a:t>
            </a:r>
          </a:p>
          <a:p>
            <a:pPr marL="171450" indent="-171450">
              <a:buFont typeface="Arial" panose="020B0604020202020204" pitchFamily="34" charset="0"/>
              <a:buChar char="•"/>
            </a:pPr>
            <a:r>
              <a:rPr lang="en-GB" dirty="0"/>
              <a:t>In 2003 parliament was opposed to legislation</a:t>
            </a:r>
          </a:p>
          <a:p>
            <a:pPr marL="171450" indent="-171450">
              <a:buFont typeface="Arial" panose="020B0604020202020204" pitchFamily="34" charset="0"/>
              <a:buChar char="•"/>
            </a:pPr>
            <a:r>
              <a:rPr lang="en-US" dirty="0"/>
              <a:t>"freedom" and "rights" of smokers</a:t>
            </a:r>
            <a:r>
              <a:rPr lang="en-GB" dirty="0"/>
              <a:t> trumped evidence </a:t>
            </a:r>
            <a:r>
              <a:rPr lang="en-GB" dirty="0" err="1"/>
              <a:t>secondhand</a:t>
            </a:r>
            <a:r>
              <a:rPr lang="en-GB" dirty="0"/>
              <a:t> smoke harmful</a:t>
            </a:r>
            <a:endParaRPr lang="en-US" dirty="0"/>
          </a:p>
          <a:p>
            <a:pPr marL="171450" indent="-171450">
              <a:buFont typeface="Arial" panose="020B0604020202020204" pitchFamily="34" charset="0"/>
              <a:buChar char="•"/>
            </a:pPr>
            <a:r>
              <a:rPr lang="en-US" dirty="0"/>
              <a:t>We reframed the debate to focus on health at safety at work – impact on non-smokers which is the majority of people</a:t>
            </a:r>
          </a:p>
          <a:p>
            <a:pPr marL="171450" indent="-171450">
              <a:buFont typeface="Arial" panose="020B0604020202020204" pitchFamily="34" charset="0"/>
              <a:buChar char="•"/>
            </a:pPr>
            <a:r>
              <a:rPr lang="en-US" dirty="0"/>
              <a:t>Key messages “secondhand smoke is a killer” and “everyone has a right to a smokefree workplace” – flipping that ‘rights’ narrative on its head</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15</a:t>
            </a:fld>
            <a:endParaRPr lang="en-GB" altLang="en-US"/>
          </a:p>
        </p:txBody>
      </p:sp>
    </p:spTree>
    <p:extLst>
      <p:ext uri="{BB962C8B-B14F-4D97-AF65-F5344CB8AC3E}">
        <p14:creationId xmlns:p14="http://schemas.microsoft.com/office/powerpoint/2010/main" val="894086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Quote from Lord Young of Cookham who was a public health minister under Thatcher</a:t>
            </a:r>
          </a:p>
          <a:p>
            <a:pPr marL="171450" indent="-171450">
              <a:buFont typeface="Arial" panose="020B0604020202020204" pitchFamily="34" charset="0"/>
              <a:buChar char="•"/>
            </a:pPr>
            <a:r>
              <a:rPr lang="en-GB" dirty="0"/>
              <a:t>He is one of the core members of the APPG on Smoking and Health which ASH set up in 1976 </a:t>
            </a:r>
          </a:p>
          <a:p>
            <a:pPr marL="171450" indent="-171450">
              <a:buFont typeface="Arial" panose="020B0604020202020204" pitchFamily="34" charset="0"/>
              <a:buChar char="•"/>
            </a:pPr>
            <a:r>
              <a:rPr lang="en-GB" dirty="0"/>
              <a:t>The Group includes </a:t>
            </a:r>
            <a:r>
              <a:rPr lang="en-US" sz="1200" dirty="0"/>
              <a:t>MPs/peers from all parties who are passionate about ending smoking. It’s non-partisan and current chair is a conservative which makes it much more effective for influencing parliament + being taken seriously</a:t>
            </a:r>
          </a:p>
          <a:p>
            <a:pPr marL="171450" indent="-171450">
              <a:buFont typeface="Arial" panose="020B0604020202020204" pitchFamily="34" charset="0"/>
              <a:buChar char="•"/>
            </a:pPr>
            <a:r>
              <a:rPr lang="en-US" sz="1200" dirty="0"/>
              <a:t>APPGs and supportive individual politicians are key for getting things done in parliament e.g. </a:t>
            </a:r>
            <a:r>
              <a:rPr lang="en-GB" dirty="0"/>
              <a:t>submitting written questions, proposing amendments to legislation, meeting with Ministers, providing intelligence on parliamentary activity/procedure</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16</a:t>
            </a:fld>
            <a:endParaRPr lang="en-GB" altLang="en-US"/>
          </a:p>
        </p:txBody>
      </p:sp>
    </p:spTree>
    <p:extLst>
      <p:ext uri="{BB962C8B-B14F-4D97-AF65-F5344CB8AC3E}">
        <p14:creationId xmlns:p14="http://schemas.microsoft.com/office/powerpoint/2010/main" val="1644930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Showing the votes = campaigning to increase support for policies + showing politicians how much public support there is for TC policies – No brainer</a:t>
            </a:r>
          </a:p>
          <a:p>
            <a:pPr marL="171450" indent="-171450">
              <a:buFont typeface="Arial" panose="020B0604020202020204" pitchFamily="34" charset="0"/>
              <a:buChar char="•"/>
            </a:pPr>
            <a:r>
              <a:rPr lang="en-GB" dirty="0"/>
              <a:t>Chart shows growth in support for smokefree policies as the campaign went on – one of the positive things about tobacco policies is that support tends to continue increasing after they have been introduced</a:t>
            </a:r>
          </a:p>
          <a:p>
            <a:pPr marL="171450" indent="-171450">
              <a:buFont typeface="Arial" panose="020B0604020202020204" pitchFamily="34" charset="0"/>
              <a:buChar char="•"/>
            </a:pPr>
            <a:r>
              <a:rPr lang="en-GB" dirty="0"/>
              <a:t>We use stats on public support for tobacco control measures in our public messaging, social media, PRs + comms aimed at politicians to help de-risk this area for policymakers and create space for tobacco control policies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17</a:t>
            </a:fld>
            <a:endParaRPr lang="en-GB" altLang="en-US"/>
          </a:p>
        </p:txBody>
      </p:sp>
    </p:spTree>
    <p:extLst>
      <p:ext uri="{BB962C8B-B14F-4D97-AF65-F5344CB8AC3E}">
        <p14:creationId xmlns:p14="http://schemas.microsoft.com/office/powerpoint/2010/main" val="24499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42B126A-95CB-4B41-B789-BF2579101A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1A6E439-306F-4FF9-8C0F-157AFE3DDF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Good example of a long, hard fought campaign</a:t>
            </a:r>
          </a:p>
          <a:p>
            <a:r>
              <a:rPr lang="en-GB" altLang="en-US" dirty="0"/>
              <a:t>It shows what a unified PH community can do</a:t>
            </a:r>
          </a:p>
          <a:p>
            <a:endParaRPr lang="en-GB" altLang="en-US" dirty="0"/>
          </a:p>
          <a:p>
            <a:endParaRPr lang="en-GB" altLang="en-US" dirty="0"/>
          </a:p>
        </p:txBody>
      </p:sp>
      <p:sp>
        <p:nvSpPr>
          <p:cNvPr id="41988" name="Slide Number Placeholder 3">
            <a:extLst>
              <a:ext uri="{FF2B5EF4-FFF2-40B4-BE49-F238E27FC236}">
                <a16:creationId xmlns:a16="http://schemas.microsoft.com/office/drawing/2014/main" id="{68924F17-7950-472F-A36C-A1A141A012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847E87B-95F8-4B75-B494-EA23ED1BC6EC}" type="slidenum">
              <a:rPr lang="en-GB" altLang="en-US" sz="1200">
                <a:solidFill>
                  <a:srgbClr val="000000"/>
                </a:solidFill>
              </a:rPr>
              <a:pPr/>
              <a:t>18</a:t>
            </a:fld>
            <a:endParaRPr lang="en-GB" altLang="en-US"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Who do you need to engage, what they need to know, what do they need to do?</a:t>
            </a:r>
          </a:p>
          <a:p>
            <a:pPr marL="0" indent="0">
              <a:buFontTx/>
              <a:buNone/>
            </a:pPr>
            <a:endParaRPr lang="en-GB" dirty="0"/>
          </a:p>
          <a:p>
            <a:pPr marL="0" indent="0">
              <a:buFontTx/>
              <a:buNone/>
            </a:pPr>
            <a:r>
              <a:rPr lang="en-GB" dirty="0"/>
              <a:t>Key messages pushed by ASH and SFAC</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Packaging is advertising – TI were helpful enough to say this themselves, outlining the importance of tobacco packaging to communicating brand value and quality. Leads to the question - Advertising is banned elsewhere, so why isn’t packaging?</a:t>
            </a:r>
          </a:p>
          <a:p>
            <a:pPr marL="171450" indent="-171450">
              <a:buFontTx/>
              <a:buChar char="-"/>
            </a:pPr>
            <a:r>
              <a:rPr lang="en-GB" dirty="0"/>
              <a:t>Used to recruit children - </a:t>
            </a:r>
            <a:r>
              <a:rPr lang="en-US" dirty="0"/>
              <a:t>90% of adult smokers know what brand they will buy before they go into shops (Cancer Research UK, 2008)</a:t>
            </a:r>
            <a:r>
              <a:rPr lang="en-GB" dirty="0"/>
              <a:t>. Kids main group influenced by packaging</a:t>
            </a:r>
          </a:p>
          <a:p>
            <a:pPr marL="171450" indent="-171450">
              <a:buFontTx/>
              <a:buChar char="-"/>
            </a:pPr>
            <a:r>
              <a:rPr lang="en-GB" dirty="0"/>
              <a:t>Adverse consequences unlikely – ‘hard to see what could go wrong?’ Public TI line was that the ban wouldn’t have an impact – so why oppose it?</a:t>
            </a:r>
          </a:p>
          <a:p>
            <a:pPr marL="171450" indent="-171450">
              <a:buFontTx/>
              <a:buChar char="-"/>
            </a:pPr>
            <a:endParaRPr lang="en-GB" dirty="0"/>
          </a:p>
          <a:p>
            <a:pPr marL="0" indent="0">
              <a:buFontTx/>
              <a:buNone/>
            </a:pPr>
            <a:r>
              <a:rPr lang="en-GB" dirty="0"/>
              <a:t>Action needed - legislation</a:t>
            </a:r>
          </a:p>
          <a:p>
            <a:endParaRPr lang="en-GB" dirty="0"/>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19</a:t>
            </a:fld>
            <a:endParaRPr lang="en-GB" altLang="en-US"/>
          </a:p>
        </p:txBody>
      </p:sp>
    </p:spTree>
    <p:extLst>
      <p:ext uri="{BB962C8B-B14F-4D97-AF65-F5344CB8AC3E}">
        <p14:creationId xmlns:p14="http://schemas.microsoft.com/office/powerpoint/2010/main" val="3138883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97E29D1-7805-4A38-9169-D167B32CB9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FC89A1A5-D096-4B91-BA5C-C7360B0E28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Deceptively simple timeline but took 8 years </a:t>
            </a:r>
          </a:p>
        </p:txBody>
      </p:sp>
      <p:sp>
        <p:nvSpPr>
          <p:cNvPr id="18436" name="Slide Number Placeholder 3">
            <a:extLst>
              <a:ext uri="{FF2B5EF4-FFF2-40B4-BE49-F238E27FC236}">
                <a16:creationId xmlns:a16="http://schemas.microsoft.com/office/drawing/2014/main" id="{1D59EAAE-2A25-4F05-82EE-A88DDEA0F4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ED4E376-3EE9-4DDB-8A42-B57FEE466296}" type="slidenum">
              <a:rPr lang="en-GB" altLang="en-US" sz="1200" smtClean="0"/>
              <a:pPr/>
              <a:t>20</a:t>
            </a:fld>
            <a:endParaRPr lang="en-GB"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January 2012 Smokefree South West, ASH and Cancer Research UK launched a public campaign: ‘Plain packs protect’</a:t>
            </a:r>
          </a:p>
          <a:p>
            <a:pPr marL="171450" indent="-171450">
              <a:buFont typeface="Arial" panose="020B0604020202020204" pitchFamily="34" charset="0"/>
              <a:buChar char="•"/>
            </a:pPr>
            <a:r>
              <a:rPr lang="en-GB" dirty="0"/>
              <a:t>At this point, SFAC had over 200 members to call on in support and promotion of the campaign</a:t>
            </a:r>
          </a:p>
          <a:p>
            <a:pPr marL="171450" indent="-171450">
              <a:buFont typeface="Arial" panose="020B0604020202020204" pitchFamily="34" charset="0"/>
              <a:buChar char="•"/>
            </a:pPr>
            <a:r>
              <a:rPr lang="en-GB" dirty="0"/>
              <a:t>Also had the resource of partners including Cancer Research UK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Coincided with launch of government consultation on plain pack. Campaign launch helped build public momentum and drive supportive responses to the consultation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Campaign was framed around protecting children – CRUK produced a great advert showing schoolchildren playing with cigarette packs and saying how colourful and exciting and glamourous they were – impossible to argue against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hlinkClick r:id="rId3"/>
              </a:rPr>
              <a:t>https://youtube.com/watch?v=c_z-4S8iicc&amp;si=EnSIkaIECMiOmarE</a:t>
            </a:r>
            <a:endParaRPr lang="en-GB" dirty="0"/>
          </a:p>
          <a:p>
            <a:endParaRPr lang="en-GB" dirty="0"/>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21</a:t>
            </a:fld>
            <a:endParaRPr lang="en-GB" altLang="en-US"/>
          </a:p>
        </p:txBody>
      </p:sp>
    </p:spTree>
    <p:extLst>
      <p:ext uri="{BB962C8B-B14F-4D97-AF65-F5344CB8AC3E}">
        <p14:creationId xmlns:p14="http://schemas.microsoft.com/office/powerpoint/2010/main" val="232698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What is advocacy &amp; why does it matter? </a:t>
            </a:r>
          </a:p>
          <a:p>
            <a:r>
              <a:rPr lang="en-GB" sz="1200" dirty="0"/>
              <a:t>Exercise: Campaigning for raising the age of sale to 21 (10mins)</a:t>
            </a:r>
          </a:p>
          <a:p>
            <a:r>
              <a:rPr lang="en-GB" sz="1200" dirty="0"/>
              <a:t>ASH approach to advocacy </a:t>
            </a:r>
          </a:p>
          <a:p>
            <a:r>
              <a:rPr lang="en-GB" sz="1200" dirty="0"/>
              <a:t>Case study: Standardised tobacco packaging campaign</a:t>
            </a:r>
          </a:p>
          <a:p>
            <a:r>
              <a:rPr lang="en-GB" sz="1200" dirty="0"/>
              <a:t>Q&amp;A</a:t>
            </a:r>
          </a:p>
          <a:p>
            <a:endParaRPr lang="en-GB" dirty="0"/>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2</a:t>
            </a:fld>
            <a:endParaRPr lang="en-GB" altLang="en-US"/>
          </a:p>
        </p:txBody>
      </p:sp>
    </p:spTree>
    <p:extLst>
      <p:ext uri="{BB962C8B-B14F-4D97-AF65-F5344CB8AC3E}">
        <p14:creationId xmlns:p14="http://schemas.microsoft.com/office/powerpoint/2010/main" val="4287083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Here’s what we are up against</a:t>
            </a:r>
          </a:p>
          <a:p>
            <a:pPr marL="171450" indent="-171450">
              <a:buFont typeface="Arial" panose="020B0604020202020204" pitchFamily="34" charset="0"/>
              <a:buChar char="•"/>
            </a:pPr>
            <a:r>
              <a:rPr lang="en-GB" b="0" dirty="0"/>
              <a:t>ASH and SFAC launched petition to show support for plain packs (right)</a:t>
            </a:r>
          </a:p>
          <a:p>
            <a:pPr marL="171450" indent="-171450">
              <a:buFont typeface="Arial" panose="020B0604020202020204" pitchFamily="34" charset="0"/>
              <a:buChar char="•"/>
            </a:pPr>
            <a:r>
              <a:rPr lang="en-GB" b="0" dirty="0"/>
              <a:t>Tobacco industry spent lots of money to get as many signatures as we did - JTI alone spent £2 million</a:t>
            </a:r>
          </a:p>
          <a:p>
            <a:endParaRPr lang="en-GB" dirty="0"/>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22</a:t>
            </a:fld>
            <a:endParaRPr lang="en-GB" altLang="en-US"/>
          </a:p>
        </p:txBody>
      </p:sp>
    </p:spTree>
    <p:extLst>
      <p:ext uri="{BB962C8B-B14F-4D97-AF65-F5344CB8AC3E}">
        <p14:creationId xmlns:p14="http://schemas.microsoft.com/office/powerpoint/2010/main" val="2961652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ltLang="en-US" dirty="0"/>
              <a:t>Big tobacco its own worst enemy</a:t>
            </a:r>
          </a:p>
          <a:p>
            <a:pPr marL="171450" indent="-171450">
              <a:buFont typeface="Arial" panose="020B0604020202020204" pitchFamily="34" charset="0"/>
              <a:buChar char="•"/>
            </a:pPr>
            <a:r>
              <a:rPr lang="en-GB" altLang="en-US" dirty="0"/>
              <a:t>Left-hand side is an advert JTI ran in lots of newspapers – quotes a letter from a DH official saying standardised packaging may not work (as yet no hard evidence of it’s impact) </a:t>
            </a:r>
          </a:p>
          <a:p>
            <a:pPr marL="171450" indent="-171450">
              <a:buFont typeface="Arial" panose="020B0604020202020204" pitchFamily="34" charset="0"/>
              <a:buChar char="•"/>
            </a:pPr>
            <a:r>
              <a:rPr lang="en-GB" altLang="en-US" dirty="0"/>
              <a:t>Right-hand side is a spoof in private eye – ‘we’re trying to pretend this won’t work and that advertising and marketing aren’t a big deal’ – ‘we couldn’t look more desperate if we tried’</a:t>
            </a:r>
          </a:p>
          <a:p>
            <a:pPr marL="171450" indent="-171450">
              <a:buFont typeface="Arial" panose="020B0604020202020204" pitchFamily="34" charset="0"/>
              <a:buChar char="•"/>
            </a:pPr>
            <a:r>
              <a:rPr lang="en-GB" dirty="0"/>
              <a:t>Entirely unforced error – highlights how weak their argument it. A challenge becomes an opportunity</a:t>
            </a:r>
          </a:p>
          <a:p>
            <a:pPr marL="171450" indent="-171450">
              <a:buFont typeface="Arial" panose="020B0604020202020204" pitchFamily="34" charset="0"/>
              <a:buChar char="•"/>
            </a:pPr>
            <a:r>
              <a:rPr lang="en-GB" dirty="0"/>
              <a:t>Fun fact: JTI told to retract advert by ASA</a:t>
            </a:r>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23</a:t>
            </a:fld>
            <a:endParaRPr lang="en-GB" altLang="en-US"/>
          </a:p>
        </p:txBody>
      </p:sp>
    </p:spTree>
    <p:extLst>
      <p:ext uri="{BB962C8B-B14F-4D97-AF65-F5344CB8AC3E}">
        <p14:creationId xmlns:p14="http://schemas.microsoft.com/office/powerpoint/2010/main" val="963993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New challenges</a:t>
            </a:r>
          </a:p>
          <a:p>
            <a:pPr marL="171450" indent="-171450">
              <a:buFont typeface="Arial" panose="020B0604020202020204" pitchFamily="34" charset="0"/>
              <a:buChar char="•"/>
            </a:pPr>
            <a:r>
              <a:rPr lang="en-GB" dirty="0"/>
              <a:t>Big focus in Government to cut red tape – tobacco policy seen as unnecessary regulation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Hunt replaces Lansley</a:t>
            </a:r>
          </a:p>
          <a:p>
            <a:pPr marL="171450" indent="-171450">
              <a:buFont typeface="Arial" panose="020B0604020202020204" pitchFamily="34" charset="0"/>
              <a:buChar char="•"/>
            </a:pPr>
            <a:r>
              <a:rPr lang="en-GB" dirty="0"/>
              <a:t>Gov didn’t want to be seen as anti-smoking with political threat from UKIP</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Consultation completed but put on ice in 2013</a:t>
            </a:r>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24</a:t>
            </a:fld>
            <a:endParaRPr lang="en-GB" altLang="en-US"/>
          </a:p>
        </p:txBody>
      </p:sp>
    </p:spTree>
    <p:extLst>
      <p:ext uri="{BB962C8B-B14F-4D97-AF65-F5344CB8AC3E}">
        <p14:creationId xmlns:p14="http://schemas.microsoft.com/office/powerpoint/2010/main" val="2113625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12D35780-1758-484C-A440-B6BA7658FF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3FC4F24-210F-42DC-A4E1-B8EDF7267B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a:t>Challenges into opportunity – gov benching the consultation is a good opportunity to turn up pressure on gov and get plain packs back on media and political agenda</a:t>
            </a:r>
          </a:p>
          <a:p>
            <a:pPr marL="171450" indent="-171450" eaLnBrk="1" hangingPunct="1">
              <a:spcBef>
                <a:spcPct val="0"/>
              </a:spcBef>
              <a:buFont typeface="Arial" panose="020B0604020202020204" pitchFamily="34" charset="0"/>
              <a:buChar char="•"/>
            </a:pPr>
            <a:r>
              <a:rPr lang="en-US" altLang="en-US" dirty="0"/>
              <a:t>Importance of engaging media – these stories don’t get there on their own</a:t>
            </a:r>
          </a:p>
          <a:p>
            <a:pPr eaLnBrk="1" hangingPunct="1">
              <a:spcBef>
                <a:spcPct val="0"/>
              </a:spcBef>
            </a:pPr>
            <a:endParaRPr lang="en-US" altLang="en-US" dirty="0"/>
          </a:p>
        </p:txBody>
      </p:sp>
      <p:sp>
        <p:nvSpPr>
          <p:cNvPr id="55300" name="Slide Number Placeholder 3">
            <a:extLst>
              <a:ext uri="{FF2B5EF4-FFF2-40B4-BE49-F238E27FC236}">
                <a16:creationId xmlns:a16="http://schemas.microsoft.com/office/drawing/2014/main" id="{1EB3F055-3DE4-4796-9522-90336EEE0F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AC4A80D-6CFC-4E47-A9F1-9E3EB46ED2A6}" type="slidenum">
              <a:rPr lang="en-GB" altLang="en-US">
                <a:latin typeface="Arial" panose="020B0604020202020204" pitchFamily="34" charset="0"/>
                <a:cs typeface="Arial" panose="020B0604020202020204" pitchFamily="34" charset="0"/>
              </a:rPr>
              <a:pPr>
                <a:spcBef>
                  <a:spcPct val="0"/>
                </a:spcBef>
              </a:pPr>
              <a:t>25</a:t>
            </a:fld>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Lynton Crosby is an Australian lobbyist who had worked with the tobacco industry. Hired by David Cameron after he was elected in 2010</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When standard packs were put on hold it was revealed that Crosby had links to tobacco industry – his company was previously hired by BAT to fight plain packs in Australia. Tobacco lobbyist at the centre of government as plain packs consultation hits a wall -  opportunity to embarrass the gov by making it look like they are in bed with tobacco industry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again how to you maximise the opportunities to come out of this? These news stories don’t get there on their own!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Emerged later that Crosby had been hired in 2012 by PMI to lobby against plain packs in the UK. </a:t>
            </a:r>
            <a:endParaRPr lang="en-GB" dirty="0"/>
          </a:p>
          <a:p>
            <a:endParaRPr lang="en-GB" dirty="0"/>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26</a:t>
            </a:fld>
            <a:endParaRPr lang="en-GB" altLang="en-US"/>
          </a:p>
        </p:txBody>
      </p:sp>
    </p:spTree>
    <p:extLst>
      <p:ext uri="{BB962C8B-B14F-4D97-AF65-F5344CB8AC3E}">
        <p14:creationId xmlns:p14="http://schemas.microsoft.com/office/powerpoint/2010/main" val="3280433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https://www.theguardian.com/commentisfree/cartoon/2013/jul/17/lynton-crosby-conservatives-cartoon</a:t>
            </a:r>
            <a:endParaRPr lang="en-GB" dirty="0"/>
          </a:p>
          <a:p>
            <a:endParaRPr lang="en-GB" dirty="0"/>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27</a:t>
            </a:fld>
            <a:endParaRPr lang="en-GB" altLang="en-US"/>
          </a:p>
        </p:txBody>
      </p:sp>
    </p:spTree>
    <p:extLst>
      <p:ext uri="{BB962C8B-B14F-4D97-AF65-F5344CB8AC3E}">
        <p14:creationId xmlns:p14="http://schemas.microsoft.com/office/powerpoint/2010/main" val="1670182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Brings us onto the issue of how harm causing companies use front groups to influence debate and manufacture opposition to public health measures</a:t>
            </a:r>
          </a:p>
          <a:p>
            <a:r>
              <a:rPr lang="en-GB" dirty="0"/>
              <a:t>Mixture of front groups, people with shared ideological/commercial interests, useful idiots</a:t>
            </a:r>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28</a:t>
            </a:fld>
            <a:endParaRPr lang="en-GB" altLang="en-US"/>
          </a:p>
        </p:txBody>
      </p:sp>
    </p:spTree>
    <p:extLst>
      <p:ext uri="{BB962C8B-B14F-4D97-AF65-F5344CB8AC3E}">
        <p14:creationId xmlns:p14="http://schemas.microsoft.com/office/powerpoint/2010/main" val="2286044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Extract from a letter sent to Prof Linda Bauld, high profile UK academic studying impact of 2007 smoking ban, has regularly appeared on media. Letter send by pro-smoking blogger who was known for using threatening language against public health advocates/compared them to nazis. Said he wanted to kill our CEO.</a:t>
            </a:r>
          </a:p>
          <a:p>
            <a:r>
              <a:rPr lang="en-GB" dirty="0"/>
              <a:t>Letter was widely shared online among pro-smoking bloggers</a:t>
            </a:r>
          </a:p>
          <a:p>
            <a:r>
              <a:rPr lang="en-GB" u="sng" dirty="0"/>
              <a:t>Bauld and other tobacco advocates have also received:</a:t>
            </a:r>
          </a:p>
          <a:p>
            <a:pPr marL="171450" indent="-171450">
              <a:buFont typeface="Arial" panose="020B0604020202020204" pitchFamily="34" charset="0"/>
              <a:buChar char="•"/>
            </a:pPr>
            <a:r>
              <a:rPr lang="en-GB" dirty="0"/>
              <a:t>Attacked in tobacco industry publications</a:t>
            </a:r>
          </a:p>
          <a:p>
            <a:pPr marL="171450" indent="-171450">
              <a:buFont typeface="Arial" panose="020B0604020202020204" pitchFamily="34" charset="0"/>
              <a:buChar char="•"/>
            </a:pPr>
            <a:r>
              <a:rPr lang="en-GB" dirty="0"/>
              <a:t>Aggressive blog posts on smokers’ websites</a:t>
            </a:r>
          </a:p>
          <a:p>
            <a:pPr marL="171450" indent="-171450">
              <a:buFont typeface="Arial" panose="020B0604020202020204" pitchFamily="34" charset="0"/>
              <a:buChar char="•"/>
            </a:pPr>
            <a:r>
              <a:rPr lang="en-GB" dirty="0"/>
              <a:t>Anonymous </a:t>
            </a:r>
            <a:r>
              <a:rPr lang="en-GB" dirty="0" err="1"/>
              <a:t>phonecalls</a:t>
            </a:r>
            <a:endParaRPr lang="en-GB" dirty="0"/>
          </a:p>
          <a:p>
            <a:pPr marL="171450" indent="-171450">
              <a:buFont typeface="Arial" panose="020B0604020202020204" pitchFamily="34" charset="0"/>
              <a:buChar char="•"/>
            </a:pPr>
            <a:r>
              <a:rPr lang="en-GB" dirty="0"/>
              <a:t>Threats</a:t>
            </a:r>
          </a:p>
          <a:p>
            <a:pPr marL="0" indent="0">
              <a:buFont typeface="Arial" panose="020B0604020202020204" pitchFamily="34" charset="0"/>
              <a:buNone/>
            </a:pPr>
            <a:r>
              <a:rPr lang="en-GB" dirty="0"/>
              <a:t>https://tobaccotactics.org/article/linda-bauld/</a:t>
            </a:r>
          </a:p>
          <a:p>
            <a:pPr marL="0" indent="0">
              <a:buFont typeface="Arial" panose="020B0604020202020204" pitchFamily="34" charset="0"/>
              <a:buNone/>
            </a:pPr>
            <a:r>
              <a:rPr lang="en-GB" dirty="0"/>
              <a:t>https://www.independent.co.uk/news/science/exclusive-smoked-out-tobacco-giant-s-war-on-science-2347254.html</a:t>
            </a:r>
          </a:p>
          <a:p>
            <a:endParaRPr lang="en-GB" dirty="0"/>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29</a:t>
            </a:fld>
            <a:endParaRPr lang="en-GB" altLang="en-US"/>
          </a:p>
        </p:txBody>
      </p:sp>
    </p:spTree>
    <p:extLst>
      <p:ext uri="{BB962C8B-B14F-4D97-AF65-F5344CB8AC3E}">
        <p14:creationId xmlns:p14="http://schemas.microsoft.com/office/powerpoint/2010/main" val="1170761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Shows 72% of public support</a:t>
            </a:r>
          </a:p>
          <a:p>
            <a:pPr marL="171450" indent="-171450">
              <a:buFont typeface="Arial" panose="020B0604020202020204" pitchFamily="34" charset="0"/>
              <a:buChar char="•"/>
            </a:pPr>
            <a:r>
              <a:rPr lang="en-GB" dirty="0"/>
              <a:t>Includes party breakdowns</a:t>
            </a:r>
          </a:p>
          <a:p>
            <a:pPr marL="171450" indent="-171450">
              <a:buFont typeface="Arial" panose="020B0604020202020204" pitchFamily="34" charset="0"/>
              <a:buChar char="•"/>
            </a:pPr>
            <a:r>
              <a:rPr lang="en-GB" dirty="0"/>
              <a:t>As a consequence parliamentarians were supportive</a:t>
            </a:r>
          </a:p>
          <a:p>
            <a:pPr marL="171450" indent="-171450">
              <a:buFont typeface="Arial" panose="020B0604020202020204" pitchFamily="34" charset="0"/>
              <a:buChar char="•"/>
            </a:pPr>
            <a:r>
              <a:rPr lang="en-GB" dirty="0"/>
              <a:t>Industry not trusted – partly due to its own actions</a:t>
            </a:r>
          </a:p>
          <a:p>
            <a:endParaRPr lang="en-GB" dirty="0"/>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30</a:t>
            </a:fld>
            <a:endParaRPr lang="en-GB" altLang="en-US"/>
          </a:p>
        </p:txBody>
      </p:sp>
    </p:spTree>
    <p:extLst>
      <p:ext uri="{BB962C8B-B14F-4D97-AF65-F5344CB8AC3E}">
        <p14:creationId xmlns:p14="http://schemas.microsoft.com/office/powerpoint/2010/main" val="3625042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Children and Families Bill Autumn 2013 </a:t>
            </a:r>
          </a:p>
          <a:p>
            <a:pPr marL="171450" indent="-171450">
              <a:buFont typeface="Arial" panose="020B0604020202020204" pitchFamily="34" charset="0"/>
              <a:buChar char="•"/>
            </a:pPr>
            <a:r>
              <a:rPr lang="en-US" dirty="0"/>
              <a:t>4 peers from all parties tabled amendment adding plain packs to the bill</a:t>
            </a:r>
          </a:p>
          <a:p>
            <a:pPr marL="171450" indent="-171450">
              <a:buFont typeface="Arial" panose="020B0604020202020204" pitchFamily="34" charset="0"/>
              <a:buChar char="•"/>
            </a:pPr>
            <a:r>
              <a:rPr lang="en-US" dirty="0"/>
              <a:t>Allowed parliament to decide</a:t>
            </a:r>
          </a:p>
          <a:p>
            <a:pPr marL="171450" indent="-171450">
              <a:buFont typeface="Arial" panose="020B0604020202020204" pitchFamily="34" charset="0"/>
              <a:buChar char="•"/>
            </a:pPr>
            <a:r>
              <a:rPr lang="en-GB" dirty="0"/>
              <a:t>Because of overwhelming public and political pressure Gov adopted amendment</a:t>
            </a:r>
          </a:p>
          <a:p>
            <a:pPr marL="171450" indent="-171450">
              <a:buFont typeface="Arial" panose="020B0604020202020204" pitchFamily="34" charset="0"/>
              <a:buChar char="•"/>
            </a:pPr>
            <a:r>
              <a:rPr lang="en-US" dirty="0"/>
              <a:t>Passed overwhelmingly</a:t>
            </a:r>
          </a:p>
          <a:p>
            <a:endParaRPr lang="en-GB" dirty="0"/>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31</a:t>
            </a:fld>
            <a:endParaRPr lang="en-GB" altLang="en-US"/>
          </a:p>
        </p:txBody>
      </p:sp>
    </p:spTree>
    <p:extLst>
      <p:ext uri="{BB962C8B-B14F-4D97-AF65-F5344CB8AC3E}">
        <p14:creationId xmlns:p14="http://schemas.microsoft.com/office/powerpoint/2010/main" val="192379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showing key tactics unhealthy industries use to undermine public health policy – pioneered by tobacco companies</a:t>
            </a:r>
          </a:p>
          <a:p>
            <a:r>
              <a:rPr lang="en-GB" dirty="0"/>
              <a:t>Throughout the session I’m going to use the example of tobacco to illustrate these</a:t>
            </a:r>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3</a:t>
            </a:fld>
            <a:endParaRPr lang="en-GB" altLang="en-US"/>
          </a:p>
        </p:txBody>
      </p:sp>
    </p:spTree>
    <p:extLst>
      <p:ext uri="{BB962C8B-B14F-4D97-AF65-F5344CB8AC3E}">
        <p14:creationId xmlns:p14="http://schemas.microsoft.com/office/powerpoint/2010/main" val="2054203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t>Political consensus has really shifted from 1950s when politicians didn’t want to touch smoking + TI was powerful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Smokefree legislation was a real game changer - </a:t>
            </a:r>
            <a:r>
              <a:rPr lang="en-GB" dirty="0" err="1"/>
              <a:t>denormalised</a:t>
            </a:r>
            <a:r>
              <a:rPr lang="en-GB" dirty="0"/>
              <a:t> smoking – politicians started to see TC as political opportunity</a:t>
            </a:r>
          </a:p>
          <a:p>
            <a:pPr marL="171450" indent="-171450">
              <a:buFont typeface="Arial" panose="020B0604020202020204" pitchFamily="34" charset="0"/>
              <a:buChar char="•"/>
            </a:pPr>
            <a:r>
              <a:rPr lang="en-GB" altLang="en-US" dirty="0"/>
              <a:t>Ending smoking has become a non-partisan issue with strong public support - no 1 political party could take credit (so they all did)</a:t>
            </a:r>
          </a:p>
          <a:p>
            <a:pPr marL="171450" indent="-171450">
              <a:buFont typeface="Arial" panose="020B0604020202020204" pitchFamily="34" charset="0"/>
              <a:buChar char="•"/>
            </a:pPr>
            <a:r>
              <a:rPr lang="en-GB" dirty="0"/>
              <a:t>Image shows a tweet from Andy Burnham (shadow health) to Jeremy Hunt (health) after gov passed standard packs legislation</a:t>
            </a:r>
          </a:p>
          <a:p>
            <a:pPr marL="171450" indent="-171450">
              <a:buFont typeface="Arial" panose="020B0604020202020204" pitchFamily="34" charset="0"/>
              <a:buChar char="•"/>
            </a:pPr>
            <a:r>
              <a:rPr lang="en-GB" dirty="0"/>
              <a:t>Jeremy Hunt being so supportive is a big deal when Government was considering dropping the policy 2 </a:t>
            </a:r>
            <a:r>
              <a:rPr lang="en-GB" dirty="0" err="1"/>
              <a:t>yrs</a:t>
            </a:r>
            <a:r>
              <a:rPr lang="en-GB" dirty="0"/>
              <a:t> before</a:t>
            </a:r>
          </a:p>
          <a:p>
            <a:pPr marL="171450" indent="-171450">
              <a:buFont typeface="Arial" panose="020B0604020202020204" pitchFamily="34" charset="0"/>
              <a:buChar char="•"/>
            </a:pPr>
            <a:r>
              <a:rPr lang="en-GB" dirty="0"/>
              <a:t>Arguments that people are having around regulating other harmful products (junk food, alcohol, gambling) are ones which tobacco control advocates had years ago. Experience from tobacco shows that the opposition can be overcome but it takes time and there will be setbacks</a:t>
            </a:r>
          </a:p>
          <a:p>
            <a:endParaRPr lang="en-GB" dirty="0"/>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32</a:t>
            </a:fld>
            <a:endParaRPr lang="en-GB" altLang="en-US"/>
          </a:p>
        </p:txBody>
      </p:sp>
    </p:spTree>
    <p:extLst>
      <p:ext uri="{BB962C8B-B14F-4D97-AF65-F5344CB8AC3E}">
        <p14:creationId xmlns:p14="http://schemas.microsoft.com/office/powerpoint/2010/main" val="1372824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a:defRPr/>
            </a:pPr>
            <a:fld id="{77CDFF6A-DA1B-4547-AC3E-8C74C1FAA953}" type="slidenum">
              <a:rPr lang="en-GB" altLang="en-US" smtClean="0"/>
              <a:pPr>
                <a:defRPr/>
              </a:pPr>
              <a:t>34</a:t>
            </a:fld>
            <a:endParaRPr lang="en-GB" altLang="en-US"/>
          </a:p>
        </p:txBody>
      </p:sp>
    </p:spTree>
    <p:extLst>
      <p:ext uri="{BB962C8B-B14F-4D97-AF65-F5344CB8AC3E}">
        <p14:creationId xmlns:p14="http://schemas.microsoft.com/office/powerpoint/2010/main" val="424203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Why is advocacy needed? </a:t>
            </a:r>
          </a:p>
          <a:p>
            <a:pPr marL="171450" indent="-171450">
              <a:buFont typeface="Arial" panose="020B0604020202020204" pitchFamily="34" charset="0"/>
              <a:buChar char="•"/>
            </a:pPr>
            <a:r>
              <a:rPr lang="en-GB" dirty="0"/>
              <a:t>Three ‘streams’ which need to be influenced to open the policy window and create opportunity for policy change</a:t>
            </a:r>
          </a:p>
          <a:p>
            <a:pPr marL="171450" indent="-171450">
              <a:buFont typeface="Arial" panose="020B0604020202020204" pitchFamily="34" charset="0"/>
              <a:buChar char="•"/>
            </a:pPr>
            <a:r>
              <a:rPr lang="en-GB" dirty="0"/>
              <a:t>Skilled advocates like ASH will work on all three – devise a policy that is politically acceptable, get it in the media, shape and take public opinion, and work on politicians – from the opposition to those in power</a:t>
            </a:r>
          </a:p>
          <a:p>
            <a:pPr marL="171450" indent="-171450">
              <a:buFont typeface="Arial" panose="020B0604020202020204" pitchFamily="34" charset="0"/>
              <a:buChar char="•"/>
            </a:pPr>
            <a:r>
              <a:rPr lang="en-GB" dirty="0"/>
              <a:t>Don’t guarantee success but need to do all three to have a chance</a:t>
            </a:r>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5</a:t>
            </a:fld>
            <a:endParaRPr lang="en-GB" altLang="en-US"/>
          </a:p>
        </p:txBody>
      </p:sp>
    </p:spTree>
    <p:extLst>
      <p:ext uri="{BB962C8B-B14F-4D97-AF65-F5344CB8AC3E}">
        <p14:creationId xmlns:p14="http://schemas.microsoft.com/office/powerpoint/2010/main" val="264998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Once you open the window of opportunity you want to push the government towards the highest level of intervention – in the case of smoking and many other health policy areas this will be most effective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This diagram shows the intervention range from the lower level interventions – providing information – to big policy ideas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Lots of the lower level ones (increasing choice and information) will sound familiar from government announcements over the years. Tend to be less effective</a:t>
            </a:r>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6</a:t>
            </a:fld>
            <a:endParaRPr lang="en-GB" altLang="en-US"/>
          </a:p>
        </p:txBody>
      </p:sp>
    </p:spTree>
    <p:extLst>
      <p:ext uri="{BB962C8B-B14F-4D97-AF65-F5344CB8AC3E}">
        <p14:creationId xmlns:p14="http://schemas.microsoft.com/office/powerpoint/2010/main" val="387138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7</a:t>
            </a:fld>
            <a:endParaRPr lang="en-GB" altLang="en-US"/>
          </a:p>
        </p:txBody>
      </p:sp>
    </p:spTree>
    <p:extLst>
      <p:ext uri="{BB962C8B-B14F-4D97-AF65-F5344CB8AC3E}">
        <p14:creationId xmlns:p14="http://schemas.microsoft.com/office/powerpoint/2010/main" val="1978210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8</a:t>
            </a:fld>
            <a:endParaRPr lang="en-GB" altLang="en-US"/>
          </a:p>
        </p:txBody>
      </p:sp>
    </p:spTree>
    <p:extLst>
      <p:ext uri="{BB962C8B-B14F-4D97-AF65-F5344CB8AC3E}">
        <p14:creationId xmlns:p14="http://schemas.microsoft.com/office/powerpoint/2010/main" val="61011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spcBef>
                <a:spcPts val="0"/>
              </a:spcBef>
              <a:spcAft>
                <a:spcPts val="0"/>
              </a:spcAft>
              <a:buFont typeface="Arial" panose="020B0604020202020204" pitchFamily="34" charset="0"/>
              <a:buChar char="•"/>
            </a:pPr>
            <a:r>
              <a:rPr lang="en-GB" sz="1800" dirty="0">
                <a:effectLst/>
                <a:latin typeface="Calibri" panose="020F0502020204030204" pitchFamily="34" charset="0"/>
              </a:rPr>
              <a:t>CMO - want to make sure they can advocate for you, understand the issue, the political context and your narrative </a:t>
            </a:r>
          </a:p>
          <a:p>
            <a:pPr marL="285750" marR="0" indent="-285750">
              <a:spcBef>
                <a:spcPts val="0"/>
              </a:spcBef>
              <a:spcAft>
                <a:spcPts val="0"/>
              </a:spcAft>
              <a:buFont typeface="Arial" panose="020B0604020202020204" pitchFamily="34" charset="0"/>
              <a:buChar char="•"/>
            </a:pPr>
            <a:r>
              <a:rPr lang="en-GB" sz="1800" dirty="0">
                <a:effectLst/>
                <a:latin typeface="Calibri" panose="020F0502020204030204" pitchFamily="34" charset="0"/>
              </a:rPr>
              <a:t>Chair of HSC committee – want them to do an enquiry</a:t>
            </a:r>
          </a:p>
          <a:p>
            <a:pPr marL="285750" marR="0" indent="-285750">
              <a:spcBef>
                <a:spcPts val="0"/>
              </a:spcBef>
              <a:spcAft>
                <a:spcPts val="0"/>
              </a:spcAft>
              <a:buFont typeface="Arial" panose="020B0604020202020204" pitchFamily="34" charset="0"/>
              <a:buChar char="•"/>
            </a:pPr>
            <a:r>
              <a:rPr lang="en-GB" sz="1800" dirty="0">
                <a:effectLst/>
                <a:latin typeface="Calibri" panose="020F0502020204030204" pitchFamily="34" charset="0"/>
              </a:rPr>
              <a:t>Business </a:t>
            </a:r>
            <a:r>
              <a:rPr lang="en-GB" sz="1800" dirty="0" err="1">
                <a:effectLst/>
                <a:latin typeface="Calibri" panose="020F0502020204030204" pitchFamily="34" charset="0"/>
              </a:rPr>
              <a:t>SpAd</a:t>
            </a:r>
            <a:r>
              <a:rPr lang="en-GB" sz="1800" dirty="0">
                <a:effectLst/>
                <a:latin typeface="Calibri" panose="020F0502020204030204" pitchFamily="34" charset="0"/>
              </a:rPr>
              <a:t> (explain what this is) at business – relevant for enforcement – neutralise potential opposition</a:t>
            </a:r>
          </a:p>
          <a:p>
            <a:pPr marL="285750" marR="0" indent="-285750">
              <a:spcBef>
                <a:spcPts val="0"/>
              </a:spcBef>
              <a:spcAft>
                <a:spcPts val="0"/>
              </a:spcAft>
              <a:buFont typeface="Arial" panose="020B0604020202020204" pitchFamily="34" charset="0"/>
              <a:buChar char="•"/>
            </a:pPr>
            <a:r>
              <a:rPr lang="en-GB" sz="1800" dirty="0">
                <a:effectLst/>
                <a:latin typeface="Calibri" panose="020F0502020204030204" pitchFamily="34" charset="0"/>
              </a:rPr>
              <a:t>DHSC </a:t>
            </a:r>
            <a:r>
              <a:rPr lang="en-GB" sz="1800" dirty="0" err="1">
                <a:effectLst/>
                <a:latin typeface="Calibri" panose="020F0502020204030204" pitchFamily="34" charset="0"/>
              </a:rPr>
              <a:t>SpAd</a:t>
            </a:r>
            <a:r>
              <a:rPr lang="en-GB" sz="1800" dirty="0">
                <a:effectLst/>
                <a:latin typeface="Calibri" panose="020F0502020204030204" pitchFamily="34" charset="0"/>
              </a:rPr>
              <a:t> - what specifically you want them to do (policy) and why – how it would work - intelligence sharing about mood in govt/other departments/No 10 – maybe prep for meeting with health minister</a:t>
            </a:r>
          </a:p>
          <a:p>
            <a:pPr marL="285750" marR="0" indent="-285750">
              <a:spcBef>
                <a:spcPts val="0"/>
              </a:spcBef>
              <a:spcAft>
                <a:spcPts val="0"/>
              </a:spcAft>
              <a:buFont typeface="Arial" panose="020B0604020202020204" pitchFamily="34" charset="0"/>
              <a:buChar char="•"/>
            </a:pPr>
            <a:r>
              <a:rPr lang="en-GB" sz="1800" dirty="0">
                <a:effectLst/>
                <a:latin typeface="Calibri" panose="020F0502020204030204" pitchFamily="34" charset="0"/>
              </a:rPr>
              <a:t>Edu </a:t>
            </a:r>
            <a:r>
              <a:rPr lang="en-GB" sz="1800" dirty="0" err="1">
                <a:effectLst/>
                <a:latin typeface="Calibri" panose="020F0502020204030204" pitchFamily="34" charset="0"/>
              </a:rPr>
              <a:t>SpAd</a:t>
            </a:r>
            <a:r>
              <a:rPr lang="en-GB" sz="1800" dirty="0">
                <a:effectLst/>
                <a:latin typeface="Calibri" panose="020F0502020204030204" pitchFamily="34" charset="0"/>
              </a:rPr>
              <a:t> - could be allies who could champion internally</a:t>
            </a:r>
          </a:p>
          <a:p>
            <a:endParaRPr lang="en-GB" dirty="0"/>
          </a:p>
          <a:p>
            <a:r>
              <a:rPr lang="en-GB" b="1" dirty="0"/>
              <a:t>3 messages: Why policy needed, how it works, public/political popularity</a:t>
            </a:r>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9</a:t>
            </a:fld>
            <a:endParaRPr lang="en-GB" altLang="en-US"/>
          </a:p>
        </p:txBody>
      </p:sp>
    </p:spTree>
    <p:extLst>
      <p:ext uri="{BB962C8B-B14F-4D97-AF65-F5344CB8AC3E}">
        <p14:creationId xmlns:p14="http://schemas.microsoft.com/office/powerpoint/2010/main" val="204954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questions</a:t>
            </a:r>
          </a:p>
          <a:p>
            <a:r>
              <a:rPr lang="en-GB" dirty="0"/>
              <a:t>What do you need to do?</a:t>
            </a:r>
          </a:p>
          <a:p>
            <a:r>
              <a:rPr lang="en-GB" dirty="0"/>
              <a:t>What are the challenges/opportunities?</a:t>
            </a:r>
          </a:p>
          <a:p>
            <a:r>
              <a:rPr lang="en-GB" dirty="0"/>
              <a:t>How can challenge be turned into opportunity?</a:t>
            </a:r>
          </a:p>
          <a:p>
            <a:endParaRPr lang="en-GB" dirty="0"/>
          </a:p>
          <a:p>
            <a:pPr marL="228600" indent="-228600">
              <a:buAutoNum type="arabicPeriod"/>
            </a:pPr>
            <a:r>
              <a:rPr lang="en-GB" dirty="0"/>
              <a:t>Opportunity to ratchet up media and political pressure on govt for being ‘in bed with the industry’ </a:t>
            </a:r>
          </a:p>
          <a:p>
            <a:pPr marL="228600" indent="-228600">
              <a:buAutoNum type="arabicPeriod"/>
            </a:pPr>
            <a:r>
              <a:rPr lang="en-GB" dirty="0"/>
              <a:t>Need to get the issue back on the agenda. Engage with allies/sympathetic voices in parliament, APPGs, HSC committee, amending relevant legislation. Combined with public facing campaigns to raise awareness and support. Engage media etc.</a:t>
            </a:r>
          </a:p>
          <a:p>
            <a:pPr marL="228600" indent="-228600">
              <a:buAutoNum type="arabicPeriod"/>
            </a:pPr>
            <a:r>
              <a:rPr lang="en-GB" dirty="0"/>
              <a:t>Great! Government has conceded need to do something and proposed something that will help. You have opportunity to amend legislation – raise awareness – pressure govt into going further</a:t>
            </a:r>
          </a:p>
        </p:txBody>
      </p:sp>
      <p:sp>
        <p:nvSpPr>
          <p:cNvPr id="4" name="Slide Number Placeholder 3"/>
          <p:cNvSpPr>
            <a:spLocks noGrp="1"/>
          </p:cNvSpPr>
          <p:nvPr>
            <p:ph type="sldNum" sz="quarter" idx="5"/>
          </p:nvPr>
        </p:nvSpPr>
        <p:spPr/>
        <p:txBody>
          <a:bodyPr/>
          <a:lstStyle/>
          <a:p>
            <a:fld id="{699C98C8-A0D3-4008-A871-2B9E52330DA5}" type="slidenum">
              <a:rPr lang="en-GB" altLang="en-US" smtClean="0"/>
              <a:pPr/>
              <a:t>10</a:t>
            </a:fld>
            <a:endParaRPr lang="en-GB" altLang="en-US"/>
          </a:p>
        </p:txBody>
      </p:sp>
    </p:spTree>
    <p:extLst>
      <p:ext uri="{BB962C8B-B14F-4D97-AF65-F5344CB8AC3E}">
        <p14:creationId xmlns:p14="http://schemas.microsoft.com/office/powerpoint/2010/main" val="417819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9E2CCF94-E2F1-42C9-A47E-B8ECD9859A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CF824F-C6D5-4790-82F0-313E1C06F7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66548F-6C62-4079-BA0F-34A7914D5EC5}"/>
              </a:ext>
            </a:extLst>
          </p:cNvPr>
          <p:cNvSpPr>
            <a:spLocks noGrp="1" noChangeArrowheads="1"/>
          </p:cNvSpPr>
          <p:nvPr>
            <p:ph type="sldNum" sz="quarter" idx="12"/>
          </p:nvPr>
        </p:nvSpPr>
        <p:spPr>
          <a:ln/>
        </p:spPr>
        <p:txBody>
          <a:bodyPr/>
          <a:lstStyle>
            <a:lvl1pPr>
              <a:defRPr/>
            </a:lvl1pPr>
          </a:lstStyle>
          <a:p>
            <a:fld id="{017DEBB1-DA66-45AC-B966-D11A2A50C540}" type="slidenum">
              <a:rPr lang="en-US" altLang="en-US"/>
              <a:pPr/>
              <a:t>‹#›</a:t>
            </a:fld>
            <a:endParaRPr lang="en-US" altLang="en-US"/>
          </a:p>
        </p:txBody>
      </p:sp>
    </p:spTree>
    <p:extLst>
      <p:ext uri="{BB962C8B-B14F-4D97-AF65-F5344CB8AC3E}">
        <p14:creationId xmlns:p14="http://schemas.microsoft.com/office/powerpoint/2010/main" val="939753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D1054EF-3990-4A08-AEB7-113423EB5B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884FC2-6FBC-4A05-81F3-411A8CC05C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3EC7EE-0D77-44FA-A3F8-72E412113682}"/>
              </a:ext>
            </a:extLst>
          </p:cNvPr>
          <p:cNvSpPr>
            <a:spLocks noGrp="1" noChangeArrowheads="1"/>
          </p:cNvSpPr>
          <p:nvPr>
            <p:ph type="sldNum" sz="quarter" idx="12"/>
          </p:nvPr>
        </p:nvSpPr>
        <p:spPr>
          <a:ln/>
        </p:spPr>
        <p:txBody>
          <a:bodyPr/>
          <a:lstStyle>
            <a:lvl1pPr>
              <a:defRPr/>
            </a:lvl1pPr>
          </a:lstStyle>
          <a:p>
            <a:fld id="{DAA07BB5-209F-4C06-BFB4-C87DA9639EAF}" type="slidenum">
              <a:rPr lang="en-US" altLang="en-US"/>
              <a:pPr/>
              <a:t>‹#›</a:t>
            </a:fld>
            <a:endParaRPr lang="en-US" altLang="en-US"/>
          </a:p>
        </p:txBody>
      </p:sp>
    </p:spTree>
    <p:extLst>
      <p:ext uri="{BB962C8B-B14F-4D97-AF65-F5344CB8AC3E}">
        <p14:creationId xmlns:p14="http://schemas.microsoft.com/office/powerpoint/2010/main" val="13384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0683A8C-6E7D-4C67-958B-34A8F276A2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A2FE89-682D-4F1F-95EE-4F3932B313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1F594D-1982-4DDC-8D1D-12CDA365239D}"/>
              </a:ext>
            </a:extLst>
          </p:cNvPr>
          <p:cNvSpPr>
            <a:spLocks noGrp="1" noChangeArrowheads="1"/>
          </p:cNvSpPr>
          <p:nvPr>
            <p:ph type="sldNum" sz="quarter" idx="12"/>
          </p:nvPr>
        </p:nvSpPr>
        <p:spPr>
          <a:ln/>
        </p:spPr>
        <p:txBody>
          <a:bodyPr/>
          <a:lstStyle>
            <a:lvl1pPr>
              <a:defRPr/>
            </a:lvl1pPr>
          </a:lstStyle>
          <a:p>
            <a:fld id="{04D2BDB7-F801-4286-9B37-F5B5556C1122}" type="slidenum">
              <a:rPr lang="en-US" altLang="en-US"/>
              <a:pPr/>
              <a:t>‹#›</a:t>
            </a:fld>
            <a:endParaRPr lang="en-US" altLang="en-US"/>
          </a:p>
        </p:txBody>
      </p:sp>
    </p:spTree>
    <p:extLst>
      <p:ext uri="{BB962C8B-B14F-4D97-AF65-F5344CB8AC3E}">
        <p14:creationId xmlns:p14="http://schemas.microsoft.com/office/powerpoint/2010/main" val="2768754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C25A41A4-E0A1-4E88-AF61-988C6037AB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E55B2C-85B1-4D11-8615-BBA27D6EDB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0D071C-4D57-466A-8525-23D271C64149}"/>
              </a:ext>
            </a:extLst>
          </p:cNvPr>
          <p:cNvSpPr>
            <a:spLocks noGrp="1" noChangeArrowheads="1"/>
          </p:cNvSpPr>
          <p:nvPr>
            <p:ph type="sldNum" sz="quarter" idx="12"/>
          </p:nvPr>
        </p:nvSpPr>
        <p:spPr>
          <a:ln/>
        </p:spPr>
        <p:txBody>
          <a:bodyPr/>
          <a:lstStyle>
            <a:lvl1pPr>
              <a:defRPr/>
            </a:lvl1pPr>
          </a:lstStyle>
          <a:p>
            <a:fld id="{77867F3D-9EBD-4027-8D3D-D00AB6F77414}" type="slidenum">
              <a:rPr lang="en-US" altLang="en-US"/>
              <a:pPr/>
              <a:t>‹#›</a:t>
            </a:fld>
            <a:endParaRPr lang="en-US" altLang="en-US"/>
          </a:p>
        </p:txBody>
      </p:sp>
    </p:spTree>
    <p:extLst>
      <p:ext uri="{BB962C8B-B14F-4D97-AF65-F5344CB8AC3E}">
        <p14:creationId xmlns:p14="http://schemas.microsoft.com/office/powerpoint/2010/main" val="3909686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66A9475-4272-42BD-BA63-F0D1D29E7F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5096CF-D69D-4FA0-890E-1EAABA5DD5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F7D0D06-C44D-495D-B887-A44794C9EA2F}"/>
              </a:ext>
            </a:extLst>
          </p:cNvPr>
          <p:cNvSpPr>
            <a:spLocks noGrp="1" noChangeArrowheads="1"/>
          </p:cNvSpPr>
          <p:nvPr>
            <p:ph type="sldNum" sz="quarter" idx="12"/>
          </p:nvPr>
        </p:nvSpPr>
        <p:spPr>
          <a:ln/>
        </p:spPr>
        <p:txBody>
          <a:bodyPr/>
          <a:lstStyle>
            <a:lvl1pPr>
              <a:defRPr/>
            </a:lvl1pPr>
          </a:lstStyle>
          <a:p>
            <a:fld id="{3D4424DC-E530-4D7B-84B9-23715E388C07}" type="slidenum">
              <a:rPr lang="en-US" altLang="en-US"/>
              <a:pPr/>
              <a:t>‹#›</a:t>
            </a:fld>
            <a:endParaRPr lang="en-US" altLang="en-US"/>
          </a:p>
        </p:txBody>
      </p:sp>
    </p:spTree>
    <p:extLst>
      <p:ext uri="{BB962C8B-B14F-4D97-AF65-F5344CB8AC3E}">
        <p14:creationId xmlns:p14="http://schemas.microsoft.com/office/powerpoint/2010/main" val="3248823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4B51866-8267-4F6F-8E0C-5793A79826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161A9C-A160-4A10-8B61-3F1D6EA977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35367C8-FB17-4380-BDBA-F6F00447410F}"/>
              </a:ext>
            </a:extLst>
          </p:cNvPr>
          <p:cNvSpPr>
            <a:spLocks noGrp="1" noChangeArrowheads="1"/>
          </p:cNvSpPr>
          <p:nvPr>
            <p:ph type="sldNum" sz="quarter" idx="12"/>
          </p:nvPr>
        </p:nvSpPr>
        <p:spPr>
          <a:ln/>
        </p:spPr>
        <p:txBody>
          <a:bodyPr/>
          <a:lstStyle>
            <a:lvl1pPr>
              <a:defRPr/>
            </a:lvl1pPr>
          </a:lstStyle>
          <a:p>
            <a:fld id="{2BA8DADC-C162-4857-9D75-EA2BF8560CD0}" type="slidenum">
              <a:rPr lang="en-US" altLang="en-US"/>
              <a:pPr/>
              <a:t>‹#›</a:t>
            </a:fld>
            <a:endParaRPr lang="en-US" altLang="en-US"/>
          </a:p>
        </p:txBody>
      </p:sp>
    </p:spTree>
    <p:extLst>
      <p:ext uri="{BB962C8B-B14F-4D97-AF65-F5344CB8AC3E}">
        <p14:creationId xmlns:p14="http://schemas.microsoft.com/office/powerpoint/2010/main" val="88463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632BD947-0CE4-47DA-ABE8-3FFCD62D8D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2CF1C04-E2F2-4E31-80B7-BE4E6C13A3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688CCE-8CE3-4923-8205-807E06D1B44C}"/>
              </a:ext>
            </a:extLst>
          </p:cNvPr>
          <p:cNvSpPr>
            <a:spLocks noGrp="1" noChangeArrowheads="1"/>
          </p:cNvSpPr>
          <p:nvPr>
            <p:ph type="sldNum" sz="quarter" idx="12"/>
          </p:nvPr>
        </p:nvSpPr>
        <p:spPr>
          <a:ln/>
        </p:spPr>
        <p:txBody>
          <a:bodyPr/>
          <a:lstStyle>
            <a:lvl1pPr>
              <a:defRPr/>
            </a:lvl1pPr>
          </a:lstStyle>
          <a:p>
            <a:fld id="{1CB9628A-F433-4E20-87FF-CAE45EA83DFB}" type="slidenum">
              <a:rPr lang="en-US" altLang="en-US"/>
              <a:pPr/>
              <a:t>‹#›</a:t>
            </a:fld>
            <a:endParaRPr lang="en-US" altLang="en-US"/>
          </a:p>
        </p:txBody>
      </p:sp>
    </p:spTree>
    <p:extLst>
      <p:ext uri="{BB962C8B-B14F-4D97-AF65-F5344CB8AC3E}">
        <p14:creationId xmlns:p14="http://schemas.microsoft.com/office/powerpoint/2010/main" val="1308063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19E5060A-C1E1-44B3-8810-502A1693608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4049574-D325-485B-8767-4373A43FD8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B572A61-78AF-4844-8E9D-2BC8E4D19943}"/>
              </a:ext>
            </a:extLst>
          </p:cNvPr>
          <p:cNvSpPr>
            <a:spLocks noGrp="1" noChangeArrowheads="1"/>
          </p:cNvSpPr>
          <p:nvPr>
            <p:ph type="sldNum" sz="quarter" idx="12"/>
          </p:nvPr>
        </p:nvSpPr>
        <p:spPr>
          <a:ln/>
        </p:spPr>
        <p:txBody>
          <a:bodyPr/>
          <a:lstStyle>
            <a:lvl1pPr>
              <a:defRPr/>
            </a:lvl1pPr>
          </a:lstStyle>
          <a:p>
            <a:fld id="{478CCA94-BFEB-4327-8624-0258CAF3CF86}" type="slidenum">
              <a:rPr lang="en-US" altLang="en-US"/>
              <a:pPr/>
              <a:t>‹#›</a:t>
            </a:fld>
            <a:endParaRPr lang="en-US" altLang="en-US"/>
          </a:p>
        </p:txBody>
      </p:sp>
    </p:spTree>
    <p:extLst>
      <p:ext uri="{BB962C8B-B14F-4D97-AF65-F5344CB8AC3E}">
        <p14:creationId xmlns:p14="http://schemas.microsoft.com/office/powerpoint/2010/main" val="1993150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86B588E9-EC5A-44B1-84D3-68757600B2B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9288B23-39B3-4467-B62E-F61EA5CF31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26D63BB-ECDA-48F3-8DCB-41C18C4DF97D}"/>
              </a:ext>
            </a:extLst>
          </p:cNvPr>
          <p:cNvSpPr>
            <a:spLocks noGrp="1" noChangeArrowheads="1"/>
          </p:cNvSpPr>
          <p:nvPr>
            <p:ph type="sldNum" sz="quarter" idx="12"/>
          </p:nvPr>
        </p:nvSpPr>
        <p:spPr>
          <a:ln/>
        </p:spPr>
        <p:txBody>
          <a:bodyPr/>
          <a:lstStyle>
            <a:lvl1pPr>
              <a:defRPr/>
            </a:lvl1pPr>
          </a:lstStyle>
          <a:p>
            <a:fld id="{7AF160D5-6195-4186-A2B8-14D1D9495670}" type="slidenum">
              <a:rPr lang="en-US" altLang="en-US"/>
              <a:pPr/>
              <a:t>‹#›</a:t>
            </a:fld>
            <a:endParaRPr lang="en-US" altLang="en-US"/>
          </a:p>
        </p:txBody>
      </p:sp>
    </p:spTree>
    <p:extLst>
      <p:ext uri="{BB962C8B-B14F-4D97-AF65-F5344CB8AC3E}">
        <p14:creationId xmlns:p14="http://schemas.microsoft.com/office/powerpoint/2010/main" val="2634458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ECF10C6-C930-42FB-86BE-5CFC9FC14EC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158EA15-4905-4AE3-9479-E2D5A77F31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84A27D8-2E8C-4328-A554-53F9743CCAB5}"/>
              </a:ext>
            </a:extLst>
          </p:cNvPr>
          <p:cNvSpPr>
            <a:spLocks noGrp="1" noChangeArrowheads="1"/>
          </p:cNvSpPr>
          <p:nvPr>
            <p:ph type="sldNum" sz="quarter" idx="12"/>
          </p:nvPr>
        </p:nvSpPr>
        <p:spPr>
          <a:ln/>
        </p:spPr>
        <p:txBody>
          <a:bodyPr/>
          <a:lstStyle>
            <a:lvl1pPr>
              <a:defRPr/>
            </a:lvl1pPr>
          </a:lstStyle>
          <a:p>
            <a:fld id="{EC7F7C05-3A81-4FB4-99C9-2C5B1F6FA24A}" type="slidenum">
              <a:rPr lang="en-US" altLang="en-US"/>
              <a:pPr/>
              <a:t>‹#›</a:t>
            </a:fld>
            <a:endParaRPr lang="en-US" altLang="en-US"/>
          </a:p>
        </p:txBody>
      </p:sp>
    </p:spTree>
    <p:extLst>
      <p:ext uri="{BB962C8B-B14F-4D97-AF65-F5344CB8AC3E}">
        <p14:creationId xmlns:p14="http://schemas.microsoft.com/office/powerpoint/2010/main" val="2378098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D5BC83F-75A6-4E13-924C-D978176338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A239F7F-E10E-4D4E-9AE8-37FAECB835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E89C15A-4315-49D7-BFF9-16BB0F71F85C}"/>
              </a:ext>
            </a:extLst>
          </p:cNvPr>
          <p:cNvSpPr>
            <a:spLocks noGrp="1" noChangeArrowheads="1"/>
          </p:cNvSpPr>
          <p:nvPr>
            <p:ph type="sldNum" sz="quarter" idx="12"/>
          </p:nvPr>
        </p:nvSpPr>
        <p:spPr>
          <a:ln/>
        </p:spPr>
        <p:txBody>
          <a:bodyPr/>
          <a:lstStyle>
            <a:lvl1pPr>
              <a:defRPr/>
            </a:lvl1pPr>
          </a:lstStyle>
          <a:p>
            <a:fld id="{B4D651BE-F5F1-4E6F-9008-0DA5838995BE}" type="slidenum">
              <a:rPr lang="en-US" altLang="en-US"/>
              <a:pPr/>
              <a:t>‹#›</a:t>
            </a:fld>
            <a:endParaRPr lang="en-US" altLang="en-US"/>
          </a:p>
        </p:txBody>
      </p:sp>
    </p:spTree>
    <p:extLst>
      <p:ext uri="{BB962C8B-B14F-4D97-AF65-F5344CB8AC3E}">
        <p14:creationId xmlns:p14="http://schemas.microsoft.com/office/powerpoint/2010/main" val="32622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2C550C9-6EE5-40CB-8E2A-38AA1B4CE4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DAB3CF-6457-439C-A51E-D08488AD45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D0A9804-FE94-4C68-BC2B-C6D4878679A0}"/>
              </a:ext>
            </a:extLst>
          </p:cNvPr>
          <p:cNvSpPr>
            <a:spLocks noGrp="1" noChangeArrowheads="1"/>
          </p:cNvSpPr>
          <p:nvPr>
            <p:ph type="sldNum" sz="quarter" idx="12"/>
          </p:nvPr>
        </p:nvSpPr>
        <p:spPr>
          <a:ln/>
        </p:spPr>
        <p:txBody>
          <a:bodyPr/>
          <a:lstStyle>
            <a:lvl1pPr>
              <a:defRPr/>
            </a:lvl1pPr>
          </a:lstStyle>
          <a:p>
            <a:fld id="{5FC0F4C5-559C-4921-9B4A-7F22089DD9A3}" type="slidenum">
              <a:rPr lang="en-US" altLang="en-US"/>
              <a:pPr/>
              <a:t>‹#›</a:t>
            </a:fld>
            <a:endParaRPr lang="en-US" altLang="en-US"/>
          </a:p>
        </p:txBody>
      </p:sp>
    </p:spTree>
    <p:extLst>
      <p:ext uri="{BB962C8B-B14F-4D97-AF65-F5344CB8AC3E}">
        <p14:creationId xmlns:p14="http://schemas.microsoft.com/office/powerpoint/2010/main" val="1001314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906ACF3-2657-4E3C-9925-B876A38772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D21836-1B77-43AA-814D-D0FAC5F845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49143A9-F48F-49F4-BC3C-B77FF40FE298}"/>
              </a:ext>
            </a:extLst>
          </p:cNvPr>
          <p:cNvSpPr>
            <a:spLocks noGrp="1" noChangeArrowheads="1"/>
          </p:cNvSpPr>
          <p:nvPr>
            <p:ph type="sldNum" sz="quarter" idx="12"/>
          </p:nvPr>
        </p:nvSpPr>
        <p:spPr>
          <a:ln/>
        </p:spPr>
        <p:txBody>
          <a:bodyPr/>
          <a:lstStyle>
            <a:lvl1pPr>
              <a:defRPr/>
            </a:lvl1pPr>
          </a:lstStyle>
          <a:p>
            <a:fld id="{74FEEAB1-8CAB-4C9F-9412-0D9151488249}" type="slidenum">
              <a:rPr lang="en-US" altLang="en-US"/>
              <a:pPr/>
              <a:t>‹#›</a:t>
            </a:fld>
            <a:endParaRPr lang="en-US" altLang="en-US"/>
          </a:p>
        </p:txBody>
      </p:sp>
    </p:spTree>
    <p:extLst>
      <p:ext uri="{BB962C8B-B14F-4D97-AF65-F5344CB8AC3E}">
        <p14:creationId xmlns:p14="http://schemas.microsoft.com/office/powerpoint/2010/main" val="1738765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B54FFB4-9450-408A-BFBC-3EFD43BE7B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6129D0-448D-41CB-90C3-ACAF3C3313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83452E4-377F-48FD-B2E4-4389B9C76BA1}"/>
              </a:ext>
            </a:extLst>
          </p:cNvPr>
          <p:cNvSpPr>
            <a:spLocks noGrp="1" noChangeArrowheads="1"/>
          </p:cNvSpPr>
          <p:nvPr>
            <p:ph type="sldNum" sz="quarter" idx="12"/>
          </p:nvPr>
        </p:nvSpPr>
        <p:spPr>
          <a:ln/>
        </p:spPr>
        <p:txBody>
          <a:bodyPr/>
          <a:lstStyle>
            <a:lvl1pPr>
              <a:defRPr/>
            </a:lvl1pPr>
          </a:lstStyle>
          <a:p>
            <a:fld id="{02EF840F-4E84-4488-BEEA-2E075DCC62A8}" type="slidenum">
              <a:rPr lang="en-US" altLang="en-US"/>
              <a:pPr/>
              <a:t>‹#›</a:t>
            </a:fld>
            <a:endParaRPr lang="en-US" altLang="en-US"/>
          </a:p>
        </p:txBody>
      </p:sp>
    </p:spTree>
    <p:extLst>
      <p:ext uri="{BB962C8B-B14F-4D97-AF65-F5344CB8AC3E}">
        <p14:creationId xmlns:p14="http://schemas.microsoft.com/office/powerpoint/2010/main" val="1439008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423B886-1756-4806-95D6-BB264F22CC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543DA7-6979-4360-BE1A-E98DE60C4A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9A27E2-A9A2-4AD4-B6FA-819A809E751A}"/>
              </a:ext>
            </a:extLst>
          </p:cNvPr>
          <p:cNvSpPr>
            <a:spLocks noGrp="1" noChangeArrowheads="1"/>
          </p:cNvSpPr>
          <p:nvPr>
            <p:ph type="sldNum" sz="quarter" idx="12"/>
          </p:nvPr>
        </p:nvSpPr>
        <p:spPr>
          <a:ln/>
        </p:spPr>
        <p:txBody>
          <a:bodyPr/>
          <a:lstStyle>
            <a:lvl1pPr>
              <a:defRPr/>
            </a:lvl1pPr>
          </a:lstStyle>
          <a:p>
            <a:fld id="{43BC2D0C-6591-4E78-A781-63AE5922D5E9}" type="slidenum">
              <a:rPr lang="en-US" altLang="en-US"/>
              <a:pPr/>
              <a:t>‹#›</a:t>
            </a:fld>
            <a:endParaRPr lang="en-US" altLang="en-US"/>
          </a:p>
        </p:txBody>
      </p:sp>
    </p:spTree>
    <p:extLst>
      <p:ext uri="{BB962C8B-B14F-4D97-AF65-F5344CB8AC3E}">
        <p14:creationId xmlns:p14="http://schemas.microsoft.com/office/powerpoint/2010/main" val="43621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9D18C50-7864-4E76-8E57-490B528B48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6F450B-73E1-4CD8-812A-3E24A6A158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FD6C6E-D701-4BC4-8B18-88C6EAB1F4B9}"/>
              </a:ext>
            </a:extLst>
          </p:cNvPr>
          <p:cNvSpPr>
            <a:spLocks noGrp="1" noChangeArrowheads="1"/>
          </p:cNvSpPr>
          <p:nvPr>
            <p:ph type="sldNum" sz="quarter" idx="12"/>
          </p:nvPr>
        </p:nvSpPr>
        <p:spPr>
          <a:ln/>
        </p:spPr>
        <p:txBody>
          <a:bodyPr/>
          <a:lstStyle>
            <a:lvl1pPr>
              <a:defRPr/>
            </a:lvl1pPr>
          </a:lstStyle>
          <a:p>
            <a:fld id="{EABCBFEA-D437-437D-96D6-CB975EB94B85}" type="slidenum">
              <a:rPr lang="en-US" altLang="en-US"/>
              <a:pPr/>
              <a:t>‹#›</a:t>
            </a:fld>
            <a:endParaRPr lang="en-US" altLang="en-US"/>
          </a:p>
        </p:txBody>
      </p:sp>
    </p:spTree>
    <p:extLst>
      <p:ext uri="{BB962C8B-B14F-4D97-AF65-F5344CB8AC3E}">
        <p14:creationId xmlns:p14="http://schemas.microsoft.com/office/powerpoint/2010/main" val="425395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87CE20C7-F572-45FA-95C4-FC209B01F72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0353736-5975-474C-8F6F-6C4C1C5213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A221D8-543E-42DA-83B7-634D1F3D885E}"/>
              </a:ext>
            </a:extLst>
          </p:cNvPr>
          <p:cNvSpPr>
            <a:spLocks noGrp="1" noChangeArrowheads="1"/>
          </p:cNvSpPr>
          <p:nvPr>
            <p:ph type="sldNum" sz="quarter" idx="12"/>
          </p:nvPr>
        </p:nvSpPr>
        <p:spPr>
          <a:ln/>
        </p:spPr>
        <p:txBody>
          <a:bodyPr/>
          <a:lstStyle>
            <a:lvl1pPr>
              <a:defRPr/>
            </a:lvl1pPr>
          </a:lstStyle>
          <a:p>
            <a:fld id="{8075A727-3FCD-4CDA-BDBA-3A468A17DFFF}" type="slidenum">
              <a:rPr lang="en-US" altLang="en-US"/>
              <a:pPr/>
              <a:t>‹#›</a:t>
            </a:fld>
            <a:endParaRPr lang="en-US" altLang="en-US"/>
          </a:p>
        </p:txBody>
      </p:sp>
    </p:spTree>
    <p:extLst>
      <p:ext uri="{BB962C8B-B14F-4D97-AF65-F5344CB8AC3E}">
        <p14:creationId xmlns:p14="http://schemas.microsoft.com/office/powerpoint/2010/main" val="11366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FE683425-8613-4682-B6F3-7430472240D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EEF7A5D-ECCB-4657-96FE-257E27F02A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1A3B8D0-928F-4A19-8065-A9D237183535}"/>
              </a:ext>
            </a:extLst>
          </p:cNvPr>
          <p:cNvSpPr>
            <a:spLocks noGrp="1" noChangeArrowheads="1"/>
          </p:cNvSpPr>
          <p:nvPr>
            <p:ph type="sldNum" sz="quarter" idx="12"/>
          </p:nvPr>
        </p:nvSpPr>
        <p:spPr>
          <a:ln/>
        </p:spPr>
        <p:txBody>
          <a:bodyPr/>
          <a:lstStyle>
            <a:lvl1pPr>
              <a:defRPr/>
            </a:lvl1pPr>
          </a:lstStyle>
          <a:p>
            <a:fld id="{EDD61040-DAFF-48DD-A49F-8473CF400C4A}" type="slidenum">
              <a:rPr lang="en-US" altLang="en-US"/>
              <a:pPr/>
              <a:t>‹#›</a:t>
            </a:fld>
            <a:endParaRPr lang="en-US" altLang="en-US"/>
          </a:p>
        </p:txBody>
      </p:sp>
    </p:spTree>
    <p:extLst>
      <p:ext uri="{BB962C8B-B14F-4D97-AF65-F5344CB8AC3E}">
        <p14:creationId xmlns:p14="http://schemas.microsoft.com/office/powerpoint/2010/main" val="122810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DF790F16-28D8-40AC-8B0B-01A52A86D38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CAB90BF-F80E-4B04-825F-C99A5D379F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4DFB63B-D7EB-4733-ADD5-33EDA1172AE0}"/>
              </a:ext>
            </a:extLst>
          </p:cNvPr>
          <p:cNvSpPr>
            <a:spLocks noGrp="1" noChangeArrowheads="1"/>
          </p:cNvSpPr>
          <p:nvPr>
            <p:ph type="sldNum" sz="quarter" idx="12"/>
          </p:nvPr>
        </p:nvSpPr>
        <p:spPr>
          <a:ln/>
        </p:spPr>
        <p:txBody>
          <a:bodyPr/>
          <a:lstStyle>
            <a:lvl1pPr>
              <a:defRPr/>
            </a:lvl1pPr>
          </a:lstStyle>
          <a:p>
            <a:fld id="{273CA14C-CDE1-4768-8D9E-CDAF27F25DDF}" type="slidenum">
              <a:rPr lang="en-US" altLang="en-US"/>
              <a:pPr/>
              <a:t>‹#›</a:t>
            </a:fld>
            <a:endParaRPr lang="en-US" altLang="en-US"/>
          </a:p>
        </p:txBody>
      </p:sp>
    </p:spTree>
    <p:extLst>
      <p:ext uri="{BB962C8B-B14F-4D97-AF65-F5344CB8AC3E}">
        <p14:creationId xmlns:p14="http://schemas.microsoft.com/office/powerpoint/2010/main" val="143958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5541EF0-8CCB-4B95-A07A-ABFF39BD2C1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7AF7A71-CE1B-4917-B4DD-E0A7A9D820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4C82406-50C5-4D17-A5A3-1EF98F98CFEE}"/>
              </a:ext>
            </a:extLst>
          </p:cNvPr>
          <p:cNvSpPr>
            <a:spLocks noGrp="1" noChangeArrowheads="1"/>
          </p:cNvSpPr>
          <p:nvPr>
            <p:ph type="sldNum" sz="quarter" idx="12"/>
          </p:nvPr>
        </p:nvSpPr>
        <p:spPr>
          <a:ln/>
        </p:spPr>
        <p:txBody>
          <a:bodyPr/>
          <a:lstStyle>
            <a:lvl1pPr>
              <a:defRPr/>
            </a:lvl1pPr>
          </a:lstStyle>
          <a:p>
            <a:fld id="{1BD639CC-F9B8-404F-A6E9-29FBD2861172}" type="slidenum">
              <a:rPr lang="en-US" altLang="en-US"/>
              <a:pPr/>
              <a:t>‹#›</a:t>
            </a:fld>
            <a:endParaRPr lang="en-US" altLang="en-US"/>
          </a:p>
        </p:txBody>
      </p:sp>
    </p:spTree>
    <p:extLst>
      <p:ext uri="{BB962C8B-B14F-4D97-AF65-F5344CB8AC3E}">
        <p14:creationId xmlns:p14="http://schemas.microsoft.com/office/powerpoint/2010/main" val="320966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53E4D8F-F466-4D92-86C9-570F18D84C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E9539AF-A95D-4727-8D02-D37D85B24F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BF4B1E3-D3D8-4F28-AAF0-68FB40CFE57C}"/>
              </a:ext>
            </a:extLst>
          </p:cNvPr>
          <p:cNvSpPr>
            <a:spLocks noGrp="1" noChangeArrowheads="1"/>
          </p:cNvSpPr>
          <p:nvPr>
            <p:ph type="sldNum" sz="quarter" idx="12"/>
          </p:nvPr>
        </p:nvSpPr>
        <p:spPr>
          <a:ln/>
        </p:spPr>
        <p:txBody>
          <a:bodyPr/>
          <a:lstStyle>
            <a:lvl1pPr>
              <a:defRPr/>
            </a:lvl1pPr>
          </a:lstStyle>
          <a:p>
            <a:fld id="{AD8A4E87-42EA-4F24-BBAF-E2EF6C25C379}" type="slidenum">
              <a:rPr lang="en-US" altLang="en-US"/>
              <a:pPr/>
              <a:t>‹#›</a:t>
            </a:fld>
            <a:endParaRPr lang="en-US" altLang="en-US"/>
          </a:p>
        </p:txBody>
      </p:sp>
    </p:spTree>
    <p:extLst>
      <p:ext uri="{BB962C8B-B14F-4D97-AF65-F5344CB8AC3E}">
        <p14:creationId xmlns:p14="http://schemas.microsoft.com/office/powerpoint/2010/main" val="157087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BDF3D72-4A39-4BA4-A9FE-3379F858609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6ECEE9-812A-4523-9EC7-F3349DBE9E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78D384E-B941-4AFA-9FBB-0F08C4A072CA}"/>
              </a:ext>
            </a:extLst>
          </p:cNvPr>
          <p:cNvSpPr>
            <a:spLocks noGrp="1" noChangeArrowheads="1"/>
          </p:cNvSpPr>
          <p:nvPr>
            <p:ph type="sldNum" sz="quarter" idx="12"/>
          </p:nvPr>
        </p:nvSpPr>
        <p:spPr>
          <a:ln/>
        </p:spPr>
        <p:txBody>
          <a:bodyPr/>
          <a:lstStyle>
            <a:lvl1pPr>
              <a:defRPr/>
            </a:lvl1pPr>
          </a:lstStyle>
          <a:p>
            <a:fld id="{6DFE79A2-C44D-4E79-AB49-B2C719682E6A}" type="slidenum">
              <a:rPr lang="en-US" altLang="en-US"/>
              <a:pPr/>
              <a:t>‹#›</a:t>
            </a:fld>
            <a:endParaRPr lang="en-US" altLang="en-US"/>
          </a:p>
        </p:txBody>
      </p:sp>
    </p:spTree>
    <p:extLst>
      <p:ext uri="{BB962C8B-B14F-4D97-AF65-F5344CB8AC3E}">
        <p14:creationId xmlns:p14="http://schemas.microsoft.com/office/powerpoint/2010/main" val="2384850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DD1707-3C30-4F6A-BC03-FDDD05629E6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9CCE627-C0D9-46E4-89FB-AFFE87A7ECD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12DDCD4-3C46-4A97-83DA-9EF5A7A1861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8C2AECB2-3247-4ED9-A80E-2C0922EDA21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3BED2F22-C970-4A3D-BDF6-CAB8DC06A02B}"/>
              </a:ext>
            </a:extLst>
          </p:cNvPr>
          <p:cNvSpPr>
            <a:spLocks noGrp="1" noChangeArrowheads="1"/>
          </p:cNvSpPr>
          <p:nvPr>
            <p:ph type="sldNum" sz="quarter" idx="4"/>
          </p:nvPr>
        </p:nvSpPr>
        <p:spPr bwMode="auto">
          <a:xfrm>
            <a:off x="6300788" y="6237288"/>
            <a:ext cx="503237" cy="431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1F27F81-A815-483C-BC2B-B8C576216235}" type="slidenum">
              <a:rPr lang="en-US" altLang="en-US"/>
              <a:pPr/>
              <a:t>‹#›</a:t>
            </a:fld>
            <a:endParaRPr lang="en-US" altLang="en-US"/>
          </a:p>
        </p:txBody>
      </p:sp>
      <p:pic>
        <p:nvPicPr>
          <p:cNvPr id="1031" name="Picture 7" descr="ASH-logo">
            <a:extLst>
              <a:ext uri="{FF2B5EF4-FFF2-40B4-BE49-F238E27FC236}">
                <a16:creationId xmlns:a16="http://schemas.microsoft.com/office/drawing/2014/main" id="{EE6A8128-6EAD-4FDB-AFB5-68843032C26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96188" y="5842000"/>
            <a:ext cx="10922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b="1">
          <a:solidFill>
            <a:srgbClr val="F19C3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b="1">
          <a:solidFill>
            <a:srgbClr val="F19C3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b="1">
          <a:solidFill>
            <a:srgbClr val="F19C3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b="1">
          <a:solidFill>
            <a:srgbClr val="F19C3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b="1">
          <a:solidFill>
            <a:srgbClr val="F19C3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b="1">
          <a:solidFill>
            <a:srgbClr val="F19C32"/>
          </a:solidFill>
          <a:latin typeface="Arial" charset="0"/>
        </a:defRPr>
      </a:lvl6pPr>
      <a:lvl7pPr marL="914400" algn="ctr" rtl="0" fontAlgn="base">
        <a:spcBef>
          <a:spcPct val="0"/>
        </a:spcBef>
        <a:spcAft>
          <a:spcPct val="0"/>
        </a:spcAft>
        <a:defRPr sz="4400" b="1">
          <a:solidFill>
            <a:srgbClr val="F19C32"/>
          </a:solidFill>
          <a:latin typeface="Arial" charset="0"/>
        </a:defRPr>
      </a:lvl7pPr>
      <a:lvl8pPr marL="1371600" algn="ctr" rtl="0" fontAlgn="base">
        <a:spcBef>
          <a:spcPct val="0"/>
        </a:spcBef>
        <a:spcAft>
          <a:spcPct val="0"/>
        </a:spcAft>
        <a:defRPr sz="4400" b="1">
          <a:solidFill>
            <a:srgbClr val="F19C32"/>
          </a:solidFill>
          <a:latin typeface="Arial" charset="0"/>
        </a:defRPr>
      </a:lvl8pPr>
      <a:lvl9pPr marL="1828800" algn="ctr" rtl="0" fontAlgn="base">
        <a:spcBef>
          <a:spcPct val="0"/>
        </a:spcBef>
        <a:spcAft>
          <a:spcPct val="0"/>
        </a:spcAft>
        <a:defRPr sz="4400" b="1">
          <a:solidFill>
            <a:srgbClr val="F19C3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AE59D1D-9108-437E-B1E7-420D0BF4A18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4470ED71-AA58-4FCF-974A-63D2017C7A2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7B07129-78AD-4127-AFE0-885293B2598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316A6706-E649-4EEE-ABA0-25D7E573A26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7C6CEC50-470E-4196-9431-67850E691982}"/>
              </a:ext>
            </a:extLst>
          </p:cNvPr>
          <p:cNvSpPr>
            <a:spLocks noGrp="1" noChangeArrowheads="1"/>
          </p:cNvSpPr>
          <p:nvPr>
            <p:ph type="sldNum" sz="quarter" idx="4"/>
          </p:nvPr>
        </p:nvSpPr>
        <p:spPr bwMode="auto">
          <a:xfrm>
            <a:off x="6300788" y="6237288"/>
            <a:ext cx="503237" cy="431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7A04FFE-9859-4D31-B669-EE214D91334F}" type="slidenum">
              <a:rPr lang="en-US" altLang="en-US"/>
              <a:pPr/>
              <a:t>‹#›</a:t>
            </a:fld>
            <a:endParaRPr lang="en-US" altLang="en-US"/>
          </a:p>
        </p:txBody>
      </p:sp>
      <p:pic>
        <p:nvPicPr>
          <p:cNvPr id="2055" name="Picture 7" descr="ASH-logo">
            <a:extLst>
              <a:ext uri="{FF2B5EF4-FFF2-40B4-BE49-F238E27FC236}">
                <a16:creationId xmlns:a16="http://schemas.microsoft.com/office/drawing/2014/main" id="{92B7E498-E2B4-494F-A3B7-B4AE2856B6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96188" y="5842000"/>
            <a:ext cx="10922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0" fontAlgn="base" hangingPunct="0">
        <a:spcBef>
          <a:spcPct val="0"/>
        </a:spcBef>
        <a:spcAft>
          <a:spcPct val="0"/>
        </a:spcAft>
        <a:defRPr sz="4400" b="1">
          <a:solidFill>
            <a:srgbClr val="F19C3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b="1">
          <a:solidFill>
            <a:srgbClr val="F19C3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b="1">
          <a:solidFill>
            <a:srgbClr val="F19C3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b="1">
          <a:solidFill>
            <a:srgbClr val="F19C3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b="1">
          <a:solidFill>
            <a:srgbClr val="F19C3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b="1">
          <a:solidFill>
            <a:srgbClr val="F19C32"/>
          </a:solidFill>
          <a:latin typeface="Arial" charset="0"/>
        </a:defRPr>
      </a:lvl6pPr>
      <a:lvl7pPr marL="914400" algn="ctr" rtl="0" fontAlgn="base">
        <a:spcBef>
          <a:spcPct val="0"/>
        </a:spcBef>
        <a:spcAft>
          <a:spcPct val="0"/>
        </a:spcAft>
        <a:defRPr sz="4400" b="1">
          <a:solidFill>
            <a:srgbClr val="F19C32"/>
          </a:solidFill>
          <a:latin typeface="Arial" charset="0"/>
        </a:defRPr>
      </a:lvl7pPr>
      <a:lvl8pPr marL="1371600" algn="ctr" rtl="0" fontAlgn="base">
        <a:spcBef>
          <a:spcPct val="0"/>
        </a:spcBef>
        <a:spcAft>
          <a:spcPct val="0"/>
        </a:spcAft>
        <a:defRPr sz="4400" b="1">
          <a:solidFill>
            <a:srgbClr val="F19C32"/>
          </a:solidFill>
          <a:latin typeface="Arial" charset="0"/>
        </a:defRPr>
      </a:lvl8pPr>
      <a:lvl9pPr marL="1828800" algn="ctr" rtl="0" fontAlgn="base">
        <a:spcBef>
          <a:spcPct val="0"/>
        </a:spcBef>
        <a:spcAft>
          <a:spcPct val="0"/>
        </a:spcAft>
        <a:defRPr sz="4400" b="1">
          <a:solidFill>
            <a:srgbClr val="F19C3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hn.waldron@ash.org.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tobaccotactics.org/" TargetMode="External"/><Relationship Id="rId2" Type="http://schemas.openxmlformats.org/officeDocument/2006/relationships/hyperlink" Target="http://www.ash.org.uk/"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B91F9CC-CB44-4B2F-8896-A52A9CD04D11}"/>
              </a:ext>
            </a:extLst>
          </p:cNvPr>
          <p:cNvSpPr>
            <a:spLocks noGrp="1" noChangeArrowheads="1"/>
          </p:cNvSpPr>
          <p:nvPr>
            <p:ph type="ctrTitle"/>
          </p:nvPr>
        </p:nvSpPr>
        <p:spPr>
          <a:xfrm>
            <a:off x="685800" y="1310903"/>
            <a:ext cx="7772400" cy="1470025"/>
          </a:xfrm>
        </p:spPr>
        <p:txBody>
          <a:bodyPr/>
          <a:lstStyle/>
          <a:p>
            <a:pPr eaLnBrk="1" hangingPunct="1"/>
            <a:r>
              <a:rPr lang="en-GB" altLang="en-US" dirty="0"/>
              <a:t>Policy and advocacy in tobacco control</a:t>
            </a:r>
            <a:endParaRPr lang="en-US" altLang="en-US" sz="3600" dirty="0"/>
          </a:p>
        </p:txBody>
      </p:sp>
      <p:sp>
        <p:nvSpPr>
          <p:cNvPr id="17411" name="Rectangle 3">
            <a:extLst>
              <a:ext uri="{FF2B5EF4-FFF2-40B4-BE49-F238E27FC236}">
                <a16:creationId xmlns:a16="http://schemas.microsoft.com/office/drawing/2014/main" id="{838FC703-26C1-4BD5-8E0B-F32EA5A03965}"/>
              </a:ext>
            </a:extLst>
          </p:cNvPr>
          <p:cNvSpPr>
            <a:spLocks noGrp="1" noChangeArrowheads="1"/>
          </p:cNvSpPr>
          <p:nvPr>
            <p:ph type="subTitle" idx="1"/>
          </p:nvPr>
        </p:nvSpPr>
        <p:spPr>
          <a:xfrm>
            <a:off x="1135596" y="2780928"/>
            <a:ext cx="6872808" cy="1752600"/>
          </a:xfrm>
        </p:spPr>
        <p:txBody>
          <a:bodyPr/>
          <a:lstStyle/>
          <a:p>
            <a:pPr eaLnBrk="1" hangingPunct="1">
              <a:lnSpc>
                <a:spcPct val="80000"/>
              </a:lnSpc>
            </a:pPr>
            <a:endParaRPr lang="en-GB" altLang="en-US" sz="2400" dirty="0"/>
          </a:p>
          <a:p>
            <a:pPr eaLnBrk="1" hangingPunct="1">
              <a:lnSpc>
                <a:spcPct val="80000"/>
              </a:lnSpc>
            </a:pPr>
            <a:r>
              <a:rPr lang="en-GB" altLang="en-US" sz="2400" b="1" dirty="0"/>
              <a:t>John Waldron</a:t>
            </a:r>
          </a:p>
          <a:p>
            <a:pPr eaLnBrk="1" hangingPunct="1">
              <a:lnSpc>
                <a:spcPct val="80000"/>
              </a:lnSpc>
            </a:pPr>
            <a:r>
              <a:rPr lang="en-GB" altLang="en-US" sz="2400" dirty="0"/>
              <a:t>Policy Manager, Action on Smoking and Health</a:t>
            </a:r>
          </a:p>
          <a:p>
            <a:pPr eaLnBrk="1" hangingPunct="1">
              <a:lnSpc>
                <a:spcPct val="80000"/>
              </a:lnSpc>
            </a:pPr>
            <a:r>
              <a:rPr lang="en-GB" altLang="en-US" sz="2400" dirty="0">
                <a:hlinkClick r:id="rId3"/>
              </a:rPr>
              <a:t>john.waldron@ash.org.uk</a:t>
            </a:r>
            <a:endParaRPr lang="en-GB" altLang="en-US" sz="2400" dirty="0"/>
          </a:p>
          <a:p>
            <a:pPr eaLnBrk="1" hangingPunct="1"/>
            <a:endParaRPr lang="en-US" altLang="en-US" dirty="0"/>
          </a:p>
        </p:txBody>
      </p:sp>
      <p:pic>
        <p:nvPicPr>
          <p:cNvPr id="17412" name="Picture 6" descr="Untitled-1">
            <a:extLst>
              <a:ext uri="{FF2B5EF4-FFF2-40B4-BE49-F238E27FC236}">
                <a16:creationId xmlns:a16="http://schemas.microsoft.com/office/drawing/2014/main" id="{5484D9D4-E698-4D6A-A0DB-0700EBED9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9" y="5662266"/>
            <a:ext cx="2592387"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DC1E-8987-B108-9CE0-BBCFF049E679}"/>
              </a:ext>
            </a:extLst>
          </p:cNvPr>
          <p:cNvSpPr>
            <a:spLocks noGrp="1"/>
          </p:cNvSpPr>
          <p:nvPr>
            <p:ph type="title"/>
          </p:nvPr>
        </p:nvSpPr>
        <p:spPr/>
        <p:txBody>
          <a:bodyPr/>
          <a:lstStyle/>
          <a:p>
            <a:r>
              <a:rPr lang="en-US" dirty="0"/>
              <a:t>Your task</a:t>
            </a:r>
            <a:endParaRPr lang="en-GB" dirty="0"/>
          </a:p>
        </p:txBody>
      </p:sp>
      <p:sp>
        <p:nvSpPr>
          <p:cNvPr id="3" name="Content Placeholder 2">
            <a:extLst>
              <a:ext uri="{FF2B5EF4-FFF2-40B4-BE49-F238E27FC236}">
                <a16:creationId xmlns:a16="http://schemas.microsoft.com/office/drawing/2014/main" id="{DAE59EA4-58F3-4815-4C01-C6D64921E788}"/>
              </a:ext>
            </a:extLst>
          </p:cNvPr>
          <p:cNvSpPr>
            <a:spLocks noGrp="1"/>
          </p:cNvSpPr>
          <p:nvPr>
            <p:ph idx="1"/>
          </p:nvPr>
        </p:nvSpPr>
        <p:spPr/>
        <p:txBody>
          <a:bodyPr/>
          <a:lstStyle/>
          <a:p>
            <a:pPr marL="0" indent="0">
              <a:buNone/>
            </a:pPr>
            <a:r>
              <a:rPr lang="en-US" dirty="0"/>
              <a:t>Curve-ball!!! 5 minutes to decide how your campaign will respond:</a:t>
            </a:r>
          </a:p>
          <a:p>
            <a:pPr marL="514350" indent="-514350">
              <a:buFont typeface="+mj-lt"/>
              <a:buAutoNum type="arabicPeriod"/>
            </a:pPr>
            <a:r>
              <a:rPr lang="en-US" sz="2800" dirty="0"/>
              <a:t>Advisor to the PM tells a private meeting of business doners he’s ‘killed the policy’. The advisor has links to tobacco industry</a:t>
            </a:r>
          </a:p>
          <a:p>
            <a:pPr marL="514350" indent="-514350">
              <a:buFont typeface="+mj-lt"/>
              <a:buAutoNum type="arabicPeriod"/>
            </a:pPr>
            <a:r>
              <a:rPr lang="en-US" sz="2800" dirty="0"/>
              <a:t>Government published their response to a consultation of raising the age of sale 3 months ago but no further action has been taken</a:t>
            </a:r>
          </a:p>
          <a:p>
            <a:pPr marL="514350" indent="-514350">
              <a:buFont typeface="+mj-lt"/>
              <a:buAutoNum type="arabicPeriod"/>
            </a:pPr>
            <a:r>
              <a:rPr lang="en-US" sz="2800" dirty="0"/>
              <a:t>Government proposes their own bill to make Challenge 25 mandatory in England</a:t>
            </a:r>
          </a:p>
          <a:p>
            <a:endParaRPr lang="en-GB" dirty="0"/>
          </a:p>
        </p:txBody>
      </p:sp>
    </p:spTree>
    <p:extLst>
      <p:ext uri="{BB962C8B-B14F-4D97-AF65-F5344CB8AC3E}">
        <p14:creationId xmlns:p14="http://schemas.microsoft.com/office/powerpoint/2010/main" val="600881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DB6C5-56DF-0B69-1256-3F953587BE03}"/>
              </a:ext>
            </a:extLst>
          </p:cNvPr>
          <p:cNvSpPr>
            <a:spLocks noGrp="1"/>
          </p:cNvSpPr>
          <p:nvPr>
            <p:ph type="title"/>
          </p:nvPr>
        </p:nvSpPr>
        <p:spPr>
          <a:xfrm>
            <a:off x="457200" y="120683"/>
            <a:ext cx="8229600" cy="1143000"/>
          </a:xfrm>
        </p:spPr>
        <p:txBody>
          <a:bodyPr/>
          <a:lstStyle/>
          <a:p>
            <a:r>
              <a:rPr lang="en-GB" dirty="0"/>
              <a:t>Curveball(s)</a:t>
            </a:r>
          </a:p>
        </p:txBody>
      </p:sp>
      <p:pic>
        <p:nvPicPr>
          <p:cNvPr id="6" name="Picture 5" descr="A person with blonde hair&#10;&#10;Description automatically generated with medium confidence">
            <a:extLst>
              <a:ext uri="{FF2B5EF4-FFF2-40B4-BE49-F238E27FC236}">
                <a16:creationId xmlns:a16="http://schemas.microsoft.com/office/drawing/2014/main" id="{D1FD222B-89A0-E3CE-4CC0-7338EF7D6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70" y="1639603"/>
            <a:ext cx="2492896" cy="2492896"/>
          </a:xfrm>
          <a:prstGeom prst="rect">
            <a:avLst/>
          </a:prstGeom>
        </p:spPr>
      </p:pic>
      <p:pic>
        <p:nvPicPr>
          <p:cNvPr id="8" name="Picture 7" descr="A person with the hand on the chin&#10;&#10;Description automatically generated with medium confidence">
            <a:extLst>
              <a:ext uri="{FF2B5EF4-FFF2-40B4-BE49-F238E27FC236}">
                <a16:creationId xmlns:a16="http://schemas.microsoft.com/office/drawing/2014/main" id="{F1E59F51-5694-C8AC-8BF8-41144D346D74}"/>
              </a:ext>
            </a:extLst>
          </p:cNvPr>
          <p:cNvPicPr>
            <a:picLocks noChangeAspect="1"/>
          </p:cNvPicPr>
          <p:nvPr/>
        </p:nvPicPr>
        <p:blipFill rotWithShape="1">
          <a:blip r:embed="rId4">
            <a:extLst>
              <a:ext uri="{28A0092B-C50C-407E-A947-70E740481C1C}">
                <a14:useLocalDpi xmlns:a14="http://schemas.microsoft.com/office/drawing/2010/main" val="0"/>
              </a:ext>
            </a:extLst>
          </a:blip>
          <a:srcRect l="20498" t="-6789" r="8205" b="3404"/>
          <a:stretch/>
        </p:blipFill>
        <p:spPr>
          <a:xfrm>
            <a:off x="3490994" y="4110893"/>
            <a:ext cx="2562641" cy="2471290"/>
          </a:xfrm>
          <a:prstGeom prst="rect">
            <a:avLst/>
          </a:prstGeom>
        </p:spPr>
      </p:pic>
      <p:pic>
        <p:nvPicPr>
          <p:cNvPr id="10" name="Picture 9" descr="A person in a suit and tie&#10;&#10;Description automatically generated with medium confidence">
            <a:extLst>
              <a:ext uri="{FF2B5EF4-FFF2-40B4-BE49-F238E27FC236}">
                <a16:creationId xmlns:a16="http://schemas.microsoft.com/office/drawing/2014/main" id="{D6E093E6-5599-846F-D23D-AB41FB2B4FA7}"/>
              </a:ext>
            </a:extLst>
          </p:cNvPr>
          <p:cNvPicPr>
            <a:picLocks noChangeAspect="1"/>
          </p:cNvPicPr>
          <p:nvPr/>
        </p:nvPicPr>
        <p:blipFill rotWithShape="1">
          <a:blip r:embed="rId5">
            <a:extLst>
              <a:ext uri="{28A0092B-C50C-407E-A947-70E740481C1C}">
                <a14:useLocalDpi xmlns:a14="http://schemas.microsoft.com/office/drawing/2010/main" val="0"/>
              </a:ext>
            </a:extLst>
          </a:blip>
          <a:srcRect l="24717" t="7417" r="32508" b="40292"/>
          <a:stretch/>
        </p:blipFill>
        <p:spPr>
          <a:xfrm>
            <a:off x="6671072" y="1628800"/>
            <a:ext cx="2039258" cy="2492896"/>
          </a:xfrm>
          <a:prstGeom prst="rect">
            <a:avLst/>
          </a:prstGeom>
        </p:spPr>
      </p:pic>
      <p:pic>
        <p:nvPicPr>
          <p:cNvPr id="12" name="Picture 11" descr="Graphical user interface, application, Teams&#10;&#10;Description automatically generated">
            <a:extLst>
              <a:ext uri="{FF2B5EF4-FFF2-40B4-BE49-F238E27FC236}">
                <a16:creationId xmlns:a16="http://schemas.microsoft.com/office/drawing/2014/main" id="{154CCCB7-AD42-4189-AA2F-F7C205B7E2DF}"/>
              </a:ext>
            </a:extLst>
          </p:cNvPr>
          <p:cNvPicPr>
            <a:picLocks noChangeAspect="1"/>
          </p:cNvPicPr>
          <p:nvPr/>
        </p:nvPicPr>
        <p:blipFill rotWithShape="1">
          <a:blip r:embed="rId6">
            <a:extLst>
              <a:ext uri="{28A0092B-C50C-407E-A947-70E740481C1C}">
                <a14:useLocalDpi xmlns:a14="http://schemas.microsoft.com/office/drawing/2010/main" val="0"/>
              </a:ext>
            </a:extLst>
          </a:blip>
          <a:srcRect l="22986" r="15511"/>
          <a:stretch/>
        </p:blipFill>
        <p:spPr>
          <a:xfrm>
            <a:off x="3327195" y="1639603"/>
            <a:ext cx="2890241" cy="2471290"/>
          </a:xfrm>
          <a:prstGeom prst="rect">
            <a:avLst/>
          </a:prstGeom>
        </p:spPr>
      </p:pic>
      <p:sp>
        <p:nvSpPr>
          <p:cNvPr id="15" name="TextBox 14">
            <a:extLst>
              <a:ext uri="{FF2B5EF4-FFF2-40B4-BE49-F238E27FC236}">
                <a16:creationId xmlns:a16="http://schemas.microsoft.com/office/drawing/2014/main" id="{1B104216-9805-C5DB-1C30-2AC2D2FBBB4B}"/>
              </a:ext>
            </a:extLst>
          </p:cNvPr>
          <p:cNvSpPr txBox="1"/>
          <p:nvPr/>
        </p:nvSpPr>
        <p:spPr>
          <a:xfrm rot="619234">
            <a:off x="716366" y="2066338"/>
            <a:ext cx="1739380" cy="523220"/>
          </a:xfrm>
          <a:prstGeom prst="rect">
            <a:avLst/>
          </a:prstGeom>
          <a:noFill/>
          <a:ln w="38100">
            <a:solidFill>
              <a:srgbClr val="FF0000"/>
            </a:solidFill>
          </a:ln>
        </p:spPr>
        <p:txBody>
          <a:bodyPr wrap="square" rtlCol="0">
            <a:spAutoFit/>
          </a:bodyPr>
          <a:lstStyle/>
          <a:p>
            <a:r>
              <a:rPr lang="en-GB" sz="2800" b="1" dirty="0">
                <a:solidFill>
                  <a:srgbClr val="FF0000"/>
                </a:solidFill>
              </a:rPr>
              <a:t>SACKED</a:t>
            </a:r>
          </a:p>
        </p:txBody>
      </p:sp>
      <p:sp>
        <p:nvSpPr>
          <p:cNvPr id="16" name="TextBox 15">
            <a:extLst>
              <a:ext uri="{FF2B5EF4-FFF2-40B4-BE49-F238E27FC236}">
                <a16:creationId xmlns:a16="http://schemas.microsoft.com/office/drawing/2014/main" id="{839B9745-2561-9DD0-0DB4-EA7E31E0F803}"/>
              </a:ext>
            </a:extLst>
          </p:cNvPr>
          <p:cNvSpPr txBox="1"/>
          <p:nvPr/>
        </p:nvSpPr>
        <p:spPr>
          <a:xfrm rot="20693616">
            <a:off x="4183138" y="3210905"/>
            <a:ext cx="1739380" cy="523220"/>
          </a:xfrm>
          <a:prstGeom prst="rect">
            <a:avLst/>
          </a:prstGeom>
          <a:noFill/>
          <a:ln w="38100">
            <a:solidFill>
              <a:srgbClr val="FF0000"/>
            </a:solidFill>
          </a:ln>
        </p:spPr>
        <p:txBody>
          <a:bodyPr wrap="square" rtlCol="0">
            <a:spAutoFit/>
          </a:bodyPr>
          <a:lstStyle/>
          <a:p>
            <a:r>
              <a:rPr lang="en-GB" sz="2800" b="1" dirty="0">
                <a:solidFill>
                  <a:srgbClr val="FF0000"/>
                </a:solidFill>
              </a:rPr>
              <a:t>SACKED</a:t>
            </a:r>
          </a:p>
        </p:txBody>
      </p:sp>
      <p:sp>
        <p:nvSpPr>
          <p:cNvPr id="17" name="TextBox 16">
            <a:extLst>
              <a:ext uri="{FF2B5EF4-FFF2-40B4-BE49-F238E27FC236}">
                <a16:creationId xmlns:a16="http://schemas.microsoft.com/office/drawing/2014/main" id="{8E80788D-157A-85EF-FB0A-75E9370A9D77}"/>
              </a:ext>
            </a:extLst>
          </p:cNvPr>
          <p:cNvSpPr txBox="1"/>
          <p:nvPr/>
        </p:nvSpPr>
        <p:spPr>
          <a:xfrm rot="197447">
            <a:off x="4190035" y="5831249"/>
            <a:ext cx="1739380" cy="523220"/>
          </a:xfrm>
          <a:prstGeom prst="rect">
            <a:avLst/>
          </a:prstGeom>
          <a:noFill/>
          <a:ln w="38100">
            <a:solidFill>
              <a:srgbClr val="FF0000"/>
            </a:solidFill>
          </a:ln>
        </p:spPr>
        <p:txBody>
          <a:bodyPr wrap="square" rtlCol="0">
            <a:spAutoFit/>
          </a:bodyPr>
          <a:lstStyle/>
          <a:p>
            <a:r>
              <a:rPr lang="en-GB" sz="2800" b="1" dirty="0">
                <a:solidFill>
                  <a:srgbClr val="FF0000"/>
                </a:solidFill>
              </a:rPr>
              <a:t>SACKED</a:t>
            </a:r>
          </a:p>
        </p:txBody>
      </p:sp>
      <p:sp>
        <p:nvSpPr>
          <p:cNvPr id="18" name="TextBox 17">
            <a:extLst>
              <a:ext uri="{FF2B5EF4-FFF2-40B4-BE49-F238E27FC236}">
                <a16:creationId xmlns:a16="http://schemas.microsoft.com/office/drawing/2014/main" id="{9E11AD4B-FC8A-2675-042C-C6F9AFB689D3}"/>
              </a:ext>
            </a:extLst>
          </p:cNvPr>
          <p:cNvSpPr txBox="1"/>
          <p:nvPr/>
        </p:nvSpPr>
        <p:spPr>
          <a:xfrm>
            <a:off x="234997" y="1101914"/>
            <a:ext cx="2890241" cy="400110"/>
          </a:xfrm>
          <a:prstGeom prst="rect">
            <a:avLst/>
          </a:prstGeom>
          <a:noFill/>
        </p:spPr>
        <p:txBody>
          <a:bodyPr wrap="square" rtlCol="0">
            <a:spAutoFit/>
          </a:bodyPr>
          <a:lstStyle/>
          <a:p>
            <a:r>
              <a:rPr lang="en-GB" sz="2000" dirty="0"/>
              <a:t>July 2019 – Sept 2022</a:t>
            </a:r>
          </a:p>
        </p:txBody>
      </p:sp>
      <p:sp>
        <p:nvSpPr>
          <p:cNvPr id="19" name="TextBox 18">
            <a:extLst>
              <a:ext uri="{FF2B5EF4-FFF2-40B4-BE49-F238E27FC236}">
                <a16:creationId xmlns:a16="http://schemas.microsoft.com/office/drawing/2014/main" id="{D7986D65-6C1F-E25A-DA73-4BCB591842BD}"/>
              </a:ext>
            </a:extLst>
          </p:cNvPr>
          <p:cNvSpPr txBox="1"/>
          <p:nvPr/>
        </p:nvSpPr>
        <p:spPr>
          <a:xfrm>
            <a:off x="3347441" y="1101914"/>
            <a:ext cx="2890241" cy="400110"/>
          </a:xfrm>
          <a:prstGeom prst="rect">
            <a:avLst/>
          </a:prstGeom>
          <a:noFill/>
        </p:spPr>
        <p:txBody>
          <a:bodyPr wrap="square" rtlCol="0">
            <a:spAutoFit/>
          </a:bodyPr>
          <a:lstStyle/>
          <a:p>
            <a:r>
              <a:rPr lang="en-GB" sz="2000" dirty="0"/>
              <a:t>Sept 2022 – Oct 2022</a:t>
            </a:r>
          </a:p>
        </p:txBody>
      </p:sp>
      <p:sp>
        <p:nvSpPr>
          <p:cNvPr id="20" name="TextBox 19">
            <a:extLst>
              <a:ext uri="{FF2B5EF4-FFF2-40B4-BE49-F238E27FC236}">
                <a16:creationId xmlns:a16="http://schemas.microsoft.com/office/drawing/2014/main" id="{91419CE2-C15F-EFD0-86E6-A6C1B34EEB37}"/>
              </a:ext>
            </a:extLst>
          </p:cNvPr>
          <p:cNvSpPr txBox="1"/>
          <p:nvPr/>
        </p:nvSpPr>
        <p:spPr>
          <a:xfrm>
            <a:off x="6852472" y="1101914"/>
            <a:ext cx="2039258" cy="400110"/>
          </a:xfrm>
          <a:prstGeom prst="rect">
            <a:avLst/>
          </a:prstGeom>
          <a:noFill/>
        </p:spPr>
        <p:txBody>
          <a:bodyPr wrap="square" rtlCol="0">
            <a:spAutoFit/>
          </a:bodyPr>
          <a:lstStyle/>
          <a:p>
            <a:r>
              <a:rPr lang="en-GB" sz="2000" dirty="0"/>
              <a:t>Oct 2022 - ?</a:t>
            </a:r>
          </a:p>
        </p:txBody>
      </p:sp>
    </p:spTree>
    <p:extLst>
      <p:ext uri="{BB962C8B-B14F-4D97-AF65-F5344CB8AC3E}">
        <p14:creationId xmlns:p14="http://schemas.microsoft.com/office/powerpoint/2010/main" val="438788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a:extLst>
              <a:ext uri="{FF2B5EF4-FFF2-40B4-BE49-F238E27FC236}">
                <a16:creationId xmlns:a16="http://schemas.microsoft.com/office/drawing/2014/main" id="{687E2073-EDA6-4410-8716-739605B01069}"/>
              </a:ext>
            </a:extLst>
          </p:cNvPr>
          <p:cNvSpPr>
            <a:spLocks noGrp="1" noChangeArrowheads="1"/>
          </p:cNvSpPr>
          <p:nvPr>
            <p:ph type="title"/>
          </p:nvPr>
        </p:nvSpPr>
        <p:spPr/>
        <p:txBody>
          <a:bodyPr/>
          <a:lstStyle/>
          <a:p>
            <a:r>
              <a:rPr lang="en-US" altLang="en-US"/>
              <a:t>Advocacy: our approach</a:t>
            </a:r>
          </a:p>
        </p:txBody>
      </p:sp>
      <p:sp>
        <p:nvSpPr>
          <p:cNvPr id="19459" name="Content Placeholder 5">
            <a:extLst>
              <a:ext uri="{FF2B5EF4-FFF2-40B4-BE49-F238E27FC236}">
                <a16:creationId xmlns:a16="http://schemas.microsoft.com/office/drawing/2014/main" id="{E580BEE6-6BF6-4CF0-ADDB-2FCFAD342B82}"/>
              </a:ext>
            </a:extLst>
          </p:cNvPr>
          <p:cNvSpPr>
            <a:spLocks noGrp="1" noChangeArrowheads="1"/>
          </p:cNvSpPr>
          <p:nvPr>
            <p:ph idx="1"/>
          </p:nvPr>
        </p:nvSpPr>
        <p:spPr/>
        <p:txBody>
          <a:bodyPr/>
          <a:lstStyle/>
          <a:p>
            <a:r>
              <a:rPr lang="en-US" altLang="en-US" dirty="0"/>
              <a:t>Set clear objectives</a:t>
            </a:r>
          </a:p>
          <a:p>
            <a:r>
              <a:rPr lang="en-US" altLang="en-US" dirty="0"/>
              <a:t>Work collaboratively</a:t>
            </a:r>
          </a:p>
          <a:p>
            <a:r>
              <a:rPr lang="en-US" altLang="en-US" dirty="0"/>
              <a:t>Frame the debate </a:t>
            </a:r>
          </a:p>
          <a:p>
            <a:r>
              <a:rPr lang="en-US" altLang="en-US" dirty="0"/>
              <a:t>Build the evidence</a:t>
            </a:r>
          </a:p>
          <a:p>
            <a:r>
              <a:rPr lang="en-US" altLang="en-US" dirty="0"/>
              <a:t>Find political champions</a:t>
            </a:r>
          </a:p>
          <a:p>
            <a:r>
              <a:rPr lang="en-US" altLang="en-US" dirty="0"/>
              <a:t>Show them the votes</a:t>
            </a:r>
          </a:p>
          <a:p>
            <a:r>
              <a:rPr lang="en-US" altLang="en-US" dirty="0"/>
              <a:t>Find the political lever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521E2AF7-50FD-4BD2-968E-61FF2D5E1945}"/>
              </a:ext>
            </a:extLst>
          </p:cNvPr>
          <p:cNvSpPr>
            <a:spLocks noGrp="1" noChangeArrowheads="1"/>
          </p:cNvSpPr>
          <p:nvPr>
            <p:ph type="title"/>
          </p:nvPr>
        </p:nvSpPr>
        <p:spPr>
          <a:xfrm>
            <a:off x="457200" y="274638"/>
            <a:ext cx="8229600" cy="1143000"/>
          </a:xfrm>
        </p:spPr>
        <p:txBody>
          <a:bodyPr vert="horz" wrap="square" lIns="91440" tIns="45720" rIns="91440" bIns="45720" numCol="1" anchor="ctr" anchorCtr="0" compatLnSpc="1">
            <a:prstTxWarp prst="textNoShape">
              <a:avLst/>
            </a:prstTxWarp>
            <a:normAutofit/>
          </a:bodyPr>
          <a:lstStyle/>
          <a:p>
            <a:r>
              <a:rPr lang="en-GB" altLang="en-US" dirty="0"/>
              <a:t>Setting objectives</a:t>
            </a:r>
            <a:endParaRPr lang="en-GB" altLang="en-US"/>
          </a:p>
        </p:txBody>
      </p:sp>
      <p:sp>
        <p:nvSpPr>
          <p:cNvPr id="5" name="TextBox 4">
            <a:extLst>
              <a:ext uri="{FF2B5EF4-FFF2-40B4-BE49-F238E27FC236}">
                <a16:creationId xmlns:a16="http://schemas.microsoft.com/office/drawing/2014/main" id="{A090E988-E5A1-49B1-A80C-9B3884BA6296}"/>
              </a:ext>
            </a:extLst>
          </p:cNvPr>
          <p:cNvSpPr txBox="1"/>
          <p:nvPr/>
        </p:nvSpPr>
        <p:spPr bwMode="auto">
          <a:xfrm>
            <a:off x="609600" y="1412776"/>
            <a:ext cx="7994848" cy="4983163"/>
          </a:xfrm>
          <a:prstGeom prst="rect">
            <a:avLst/>
          </a:prstGeom>
          <a:noFill/>
          <a:ln>
            <a:noFill/>
          </a:ln>
          <a:effectLst/>
        </p:spPr>
        <p:txBody>
          <a:bodyPr vert="horz" wrap="square" lIns="91440" tIns="45720" rIns="91440" bIns="45720" numCol="1" rtlCol="0" anchor="t" anchorCtr="0" compatLnSpc="1">
            <a:prstTxWarp prst="textNoShape">
              <a:avLst/>
            </a:prstTxWarp>
            <a:normAutofit lnSpcReduction="10000"/>
          </a:bodyPr>
          <a:lstStyle/>
          <a:p>
            <a:pPr>
              <a:spcBef>
                <a:spcPct val="20000"/>
              </a:spcBef>
            </a:pPr>
            <a:r>
              <a:rPr lang="en-GB" dirty="0">
                <a:latin typeface="+mn-lt"/>
              </a:rPr>
              <a:t>2019 – Govt announced the ambition to make England Smokefree by 2030</a:t>
            </a:r>
          </a:p>
          <a:p>
            <a:pPr>
              <a:spcBef>
                <a:spcPct val="20000"/>
              </a:spcBef>
            </a:pPr>
            <a:r>
              <a:rPr lang="en-GB" dirty="0">
                <a:latin typeface="+mn-lt"/>
              </a:rPr>
              <a:t>2021 – All Party Group (APPG) on Smoking and Health publishes report on how to deliver ambition </a:t>
            </a:r>
          </a:p>
          <a:p>
            <a:pPr>
              <a:spcBef>
                <a:spcPct val="20000"/>
              </a:spcBef>
            </a:pPr>
            <a:r>
              <a:rPr lang="en-GB" dirty="0">
                <a:latin typeface="+mn-lt"/>
              </a:rPr>
              <a:t>2022 – DHSC commissions ‘Khan review: making smoking obsolete’ which makes recommendations for achieving smokefree 2030 	</a:t>
            </a:r>
          </a:p>
          <a:p>
            <a:pPr>
              <a:spcBef>
                <a:spcPct val="20000"/>
              </a:spcBef>
            </a:pPr>
            <a:endParaRPr lang="en-GB" dirty="0">
              <a:latin typeface="+mn-lt"/>
            </a:endParaRPr>
          </a:p>
          <a:p>
            <a:pPr marL="342900" indent="-342900">
              <a:spcBef>
                <a:spcPct val="20000"/>
              </a:spcBef>
              <a:buFont typeface="Arial" panose="020B0604020202020204" pitchFamily="34" charset="0"/>
              <a:buChar char="•"/>
            </a:pPr>
            <a:r>
              <a:rPr lang="en-GB" dirty="0">
                <a:latin typeface="+mn-lt"/>
              </a:rPr>
              <a:t>Ambitions like the smokefree 2030 ambition are key for holding government to account</a:t>
            </a:r>
          </a:p>
          <a:p>
            <a:pPr marL="342900" indent="-342900">
              <a:spcBef>
                <a:spcPct val="20000"/>
              </a:spcBef>
              <a:buFont typeface="Arial" panose="020B0604020202020204" pitchFamily="34" charset="0"/>
              <a:buChar char="•"/>
            </a:pPr>
            <a:r>
              <a:rPr lang="en-GB" dirty="0">
                <a:latin typeface="+mn-lt"/>
              </a:rPr>
              <a:t>Reports like APPG report and Khan set out policies needed to achieve ambition – act as manifestos for change</a:t>
            </a:r>
          </a:p>
          <a:p>
            <a:pPr marL="342900" indent="-342900">
              <a:spcBef>
                <a:spcPct val="20000"/>
              </a:spcBef>
              <a:buFont typeface="Arial" panose="020B0604020202020204" pitchFamily="34" charset="0"/>
              <a:buChar char="•"/>
            </a:pPr>
            <a:endParaRPr lang="en-GB" dirty="0">
              <a:latin typeface="+mn-lt"/>
            </a:endParaRPr>
          </a:p>
          <a:p>
            <a:pPr>
              <a:spcBef>
                <a:spcPct val="20000"/>
              </a:spcBef>
            </a:pPr>
            <a:endParaRPr lang="en-GB" dirty="0">
              <a:latin typeface="+mn-lt"/>
            </a:endParaRPr>
          </a:p>
        </p:txBody>
      </p:sp>
    </p:spTree>
    <p:extLst>
      <p:ext uri="{BB962C8B-B14F-4D97-AF65-F5344CB8AC3E}">
        <p14:creationId xmlns:p14="http://schemas.microsoft.com/office/powerpoint/2010/main" val="3786398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52429B7-F7CB-4F44-B0F0-9336302B1C9F}"/>
              </a:ext>
            </a:extLst>
          </p:cNvPr>
          <p:cNvSpPr>
            <a:spLocks noGrp="1" noChangeArrowheads="1"/>
          </p:cNvSpPr>
          <p:nvPr>
            <p:ph type="title"/>
          </p:nvPr>
        </p:nvSpPr>
        <p:spPr/>
        <p:txBody>
          <a:bodyPr/>
          <a:lstStyle/>
          <a:p>
            <a:pPr eaLnBrk="1" hangingPunct="1"/>
            <a:r>
              <a:rPr lang="en-GB" altLang="en-US" dirty="0"/>
              <a:t>Working collaboratively</a:t>
            </a:r>
            <a:br>
              <a:rPr lang="en-GB" altLang="en-US" dirty="0"/>
            </a:br>
            <a:r>
              <a:rPr lang="en-GB" altLang="en-US" dirty="0"/>
              <a:t>one voice on tobacco</a:t>
            </a:r>
          </a:p>
        </p:txBody>
      </p:sp>
      <p:grpSp>
        <p:nvGrpSpPr>
          <p:cNvPr id="21507" name="Group 11">
            <a:extLst>
              <a:ext uri="{FF2B5EF4-FFF2-40B4-BE49-F238E27FC236}">
                <a16:creationId xmlns:a16="http://schemas.microsoft.com/office/drawing/2014/main" id="{51B865D8-269B-46A7-A010-A907ECF04E46}"/>
              </a:ext>
            </a:extLst>
          </p:cNvPr>
          <p:cNvGrpSpPr>
            <a:grpSpLocks/>
          </p:cNvGrpSpPr>
          <p:nvPr/>
        </p:nvGrpSpPr>
        <p:grpSpPr bwMode="auto">
          <a:xfrm>
            <a:off x="899592" y="1844824"/>
            <a:ext cx="7056437" cy="4392613"/>
            <a:chOff x="567" y="1162"/>
            <a:chExt cx="4445" cy="2767"/>
          </a:xfrm>
        </p:grpSpPr>
        <p:sp>
          <p:nvSpPr>
            <p:cNvPr id="21510" name="Oval 8">
              <a:extLst>
                <a:ext uri="{FF2B5EF4-FFF2-40B4-BE49-F238E27FC236}">
                  <a16:creationId xmlns:a16="http://schemas.microsoft.com/office/drawing/2014/main" id="{112B1A21-7FD3-43CE-AD4C-39A2F5C64D3E}"/>
                </a:ext>
              </a:extLst>
            </p:cNvPr>
            <p:cNvSpPr>
              <a:spLocks noChangeArrowheads="1"/>
            </p:cNvSpPr>
            <p:nvPr/>
          </p:nvSpPr>
          <p:spPr bwMode="auto">
            <a:xfrm>
              <a:off x="567" y="1162"/>
              <a:ext cx="4445" cy="2767"/>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r>
                <a:rPr lang="en-GB" altLang="en-US" sz="1800" b="1">
                  <a:solidFill>
                    <a:srgbClr val="FFFFFF"/>
                  </a:solidFill>
                </a:rPr>
                <a:t>Broad TC/Health advocacy </a:t>
              </a:r>
              <a:br>
                <a:rPr lang="en-GB" altLang="en-US" sz="1800" b="1">
                  <a:solidFill>
                    <a:srgbClr val="FFFFFF"/>
                  </a:solidFill>
                </a:rPr>
              </a:br>
              <a:r>
                <a:rPr lang="en-GB" altLang="en-US" sz="1800" b="1">
                  <a:solidFill>
                    <a:srgbClr val="FFFFFF"/>
                  </a:solidFill>
                </a:rPr>
                <a:t>community</a:t>
              </a:r>
              <a:endParaRPr lang="en-GB" altLang="en-US" sz="1200" b="1">
                <a:solidFill>
                  <a:srgbClr val="FFFFFF"/>
                </a:solidFill>
              </a:endParaRPr>
            </a:p>
          </p:txBody>
        </p:sp>
        <p:sp>
          <p:nvSpPr>
            <p:cNvPr id="21511" name="Oval 7">
              <a:extLst>
                <a:ext uri="{FF2B5EF4-FFF2-40B4-BE49-F238E27FC236}">
                  <a16:creationId xmlns:a16="http://schemas.microsoft.com/office/drawing/2014/main" id="{0B9BA8D0-013F-4C08-9221-267B5BE7EED3}"/>
                </a:ext>
              </a:extLst>
            </p:cNvPr>
            <p:cNvSpPr>
              <a:spLocks noChangeArrowheads="1"/>
            </p:cNvSpPr>
            <p:nvPr/>
          </p:nvSpPr>
          <p:spPr bwMode="auto">
            <a:xfrm>
              <a:off x="1111" y="1298"/>
              <a:ext cx="3334" cy="213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r>
                <a:rPr lang="en-GB" altLang="en-US" sz="1800" b="1">
                  <a:solidFill>
                    <a:srgbClr val="FFFFFF"/>
                  </a:solidFill>
                </a:rPr>
                <a:t>SFAC Membership</a:t>
              </a:r>
              <a:br>
                <a:rPr lang="en-GB" altLang="en-US" sz="1800" b="1">
                  <a:solidFill>
                    <a:srgbClr val="FFFFFF"/>
                  </a:solidFill>
                </a:rPr>
              </a:br>
              <a:r>
                <a:rPr lang="en-GB" altLang="en-US" sz="1200" b="1">
                  <a:solidFill>
                    <a:srgbClr val="FFFFFF"/>
                  </a:solidFill>
                </a:rPr>
                <a:t>(over 300 members)</a:t>
              </a:r>
            </a:p>
          </p:txBody>
        </p:sp>
        <p:sp>
          <p:nvSpPr>
            <p:cNvPr id="21512" name="Oval 6">
              <a:extLst>
                <a:ext uri="{FF2B5EF4-FFF2-40B4-BE49-F238E27FC236}">
                  <a16:creationId xmlns:a16="http://schemas.microsoft.com/office/drawing/2014/main" id="{AAFB2125-E22A-4FDB-AEDC-55A6BA6AF760}"/>
                </a:ext>
              </a:extLst>
            </p:cNvPr>
            <p:cNvSpPr>
              <a:spLocks noChangeArrowheads="1"/>
            </p:cNvSpPr>
            <p:nvPr/>
          </p:nvSpPr>
          <p:spPr bwMode="auto">
            <a:xfrm>
              <a:off x="1546" y="1336"/>
              <a:ext cx="2487" cy="1651"/>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r>
                <a:rPr lang="en-GB" altLang="en-US" sz="1800" b="1">
                  <a:solidFill>
                    <a:srgbClr val="FFFFFF"/>
                  </a:solidFill>
                </a:rPr>
                <a:t>SFAC Core Group</a:t>
              </a:r>
              <a:br>
                <a:rPr lang="en-GB" altLang="en-US" sz="1800" b="1">
                  <a:solidFill>
                    <a:srgbClr val="FFFFFF"/>
                  </a:solidFill>
                </a:rPr>
              </a:br>
              <a:r>
                <a:rPr lang="en-GB" altLang="en-US" sz="1200" b="1">
                  <a:solidFill>
                    <a:srgbClr val="FFFFFF"/>
                  </a:solidFill>
                </a:rPr>
                <a:t>(15 members)</a:t>
              </a:r>
            </a:p>
          </p:txBody>
        </p:sp>
        <p:sp>
          <p:nvSpPr>
            <p:cNvPr id="21513" name="Oval 5">
              <a:extLst>
                <a:ext uri="{FF2B5EF4-FFF2-40B4-BE49-F238E27FC236}">
                  <a16:creationId xmlns:a16="http://schemas.microsoft.com/office/drawing/2014/main" id="{897C3061-32E5-46EF-A48A-742FD87E5D5C}"/>
                </a:ext>
              </a:extLst>
            </p:cNvPr>
            <p:cNvSpPr>
              <a:spLocks noChangeArrowheads="1"/>
            </p:cNvSpPr>
            <p:nvPr/>
          </p:nvSpPr>
          <p:spPr bwMode="auto">
            <a:xfrm>
              <a:off x="1942" y="1443"/>
              <a:ext cx="1694" cy="1171"/>
            </a:xfrm>
            <a:prstGeom prst="ellipse">
              <a:avLst/>
            </a:pr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000000"/>
                </a:solidFill>
              </a:endParaRPr>
            </a:p>
            <a:p>
              <a:pPr algn="ctr" eaLnBrk="1" hangingPunct="1">
                <a:spcBef>
                  <a:spcPct val="0"/>
                </a:spcBef>
                <a:buFontTx/>
                <a:buNone/>
              </a:pPr>
              <a:endParaRPr lang="en-GB" altLang="en-US" sz="1800" b="1">
                <a:solidFill>
                  <a:srgbClr val="FFFFFF"/>
                </a:solidFill>
              </a:endParaRPr>
            </a:p>
            <a:p>
              <a:pPr algn="ctr" eaLnBrk="1" hangingPunct="1">
                <a:spcBef>
                  <a:spcPct val="0"/>
                </a:spcBef>
                <a:buFontTx/>
                <a:buNone/>
              </a:pPr>
              <a:r>
                <a:rPr lang="en-GB" altLang="en-US" sz="1800" b="1">
                  <a:solidFill>
                    <a:srgbClr val="FFFFFF"/>
                  </a:solidFill>
                </a:rPr>
                <a:t>BHF      CRUK</a:t>
              </a:r>
            </a:p>
          </p:txBody>
        </p:sp>
        <p:sp>
          <p:nvSpPr>
            <p:cNvPr id="21514" name="Oval 4">
              <a:extLst>
                <a:ext uri="{FF2B5EF4-FFF2-40B4-BE49-F238E27FC236}">
                  <a16:creationId xmlns:a16="http://schemas.microsoft.com/office/drawing/2014/main" id="{E1A767F5-C7D0-42F3-8F00-BA0C4240B0AD}"/>
                </a:ext>
              </a:extLst>
            </p:cNvPr>
            <p:cNvSpPr>
              <a:spLocks noChangeArrowheads="1"/>
            </p:cNvSpPr>
            <p:nvPr/>
          </p:nvSpPr>
          <p:spPr bwMode="auto">
            <a:xfrm>
              <a:off x="2419" y="1603"/>
              <a:ext cx="741" cy="692"/>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800" b="1">
                  <a:solidFill>
                    <a:srgbClr val="FF7325"/>
                  </a:solidFill>
                </a:rPr>
                <a:t>ASH</a:t>
              </a:r>
            </a:p>
          </p:txBody>
        </p:sp>
      </p:grpSp>
      <p:sp>
        <p:nvSpPr>
          <p:cNvPr id="21508" name="TextBox 5">
            <a:extLst>
              <a:ext uri="{FF2B5EF4-FFF2-40B4-BE49-F238E27FC236}">
                <a16:creationId xmlns:a16="http://schemas.microsoft.com/office/drawing/2014/main" id="{A4B060B4-0374-4BB1-8A5A-088C44EDB739}"/>
              </a:ext>
            </a:extLst>
          </p:cNvPr>
          <p:cNvSpPr txBox="1">
            <a:spLocks noChangeArrowheads="1"/>
          </p:cNvSpPr>
          <p:nvPr/>
        </p:nvSpPr>
        <p:spPr bwMode="auto">
          <a:xfrm>
            <a:off x="3082925" y="2909888"/>
            <a:ext cx="1044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800" b="1">
                <a:solidFill>
                  <a:srgbClr val="FFFFFF"/>
                </a:solidFill>
              </a:rPr>
              <a:t>ASH’s in DN</a:t>
            </a:r>
          </a:p>
        </p:txBody>
      </p:sp>
      <p:sp>
        <p:nvSpPr>
          <p:cNvPr id="21509" name="TextBox 6">
            <a:extLst>
              <a:ext uri="{FF2B5EF4-FFF2-40B4-BE49-F238E27FC236}">
                <a16:creationId xmlns:a16="http://schemas.microsoft.com/office/drawing/2014/main" id="{CF781CB6-B9E8-465B-A15B-17C6967BE08C}"/>
              </a:ext>
            </a:extLst>
          </p:cNvPr>
          <p:cNvSpPr txBox="1">
            <a:spLocks noChangeArrowheads="1"/>
          </p:cNvSpPr>
          <p:nvPr/>
        </p:nvSpPr>
        <p:spPr bwMode="auto">
          <a:xfrm>
            <a:off x="4956175" y="2925763"/>
            <a:ext cx="1992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800" b="1">
                <a:solidFill>
                  <a:srgbClr val="FFFFFF"/>
                </a:solidFill>
              </a:rPr>
              <a:t>Regional organisations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C95F-A289-4BC9-BDB6-FDF6CB11C274}"/>
              </a:ext>
            </a:extLst>
          </p:cNvPr>
          <p:cNvSpPr>
            <a:spLocks noGrp="1"/>
          </p:cNvSpPr>
          <p:nvPr>
            <p:ph type="title"/>
          </p:nvPr>
        </p:nvSpPr>
        <p:spPr/>
        <p:txBody>
          <a:bodyPr/>
          <a:lstStyle/>
          <a:p>
            <a:br>
              <a:rPr lang="en-GB" dirty="0"/>
            </a:br>
            <a:r>
              <a:rPr lang="en-GB" dirty="0"/>
              <a:t>Frame the debate</a:t>
            </a:r>
            <a:br>
              <a:rPr lang="en-GB" dirty="0"/>
            </a:br>
            <a:r>
              <a:rPr lang="en-US" sz="3600" dirty="0"/>
              <a:t>Smokefree public places campaign</a:t>
            </a:r>
            <a:br>
              <a:rPr lang="en-US" dirty="0"/>
            </a:br>
            <a:endParaRPr lang="en-GB" dirty="0"/>
          </a:p>
        </p:txBody>
      </p:sp>
      <p:sp>
        <p:nvSpPr>
          <p:cNvPr id="3" name="Content Placeholder 2">
            <a:extLst>
              <a:ext uri="{FF2B5EF4-FFF2-40B4-BE49-F238E27FC236}">
                <a16:creationId xmlns:a16="http://schemas.microsoft.com/office/drawing/2014/main" id="{2C7FAC53-995B-4C06-96FB-EBE1DD641A5D}"/>
              </a:ext>
            </a:extLst>
          </p:cNvPr>
          <p:cNvSpPr>
            <a:spLocks noGrp="1"/>
          </p:cNvSpPr>
          <p:nvPr>
            <p:ph idx="1"/>
          </p:nvPr>
        </p:nvSpPr>
        <p:spPr/>
        <p:txBody>
          <a:bodyPr/>
          <a:lstStyle/>
          <a:p>
            <a:r>
              <a:rPr lang="en-GB" dirty="0"/>
              <a:t>In 2003 parliament was opposed to legislation</a:t>
            </a:r>
          </a:p>
          <a:p>
            <a:r>
              <a:rPr lang="en-US" dirty="0"/>
              <a:t>"freedom" and "rights" of smokers</a:t>
            </a:r>
            <a:r>
              <a:rPr lang="en-GB" dirty="0"/>
              <a:t> trumped evidence </a:t>
            </a:r>
            <a:r>
              <a:rPr lang="en-GB" dirty="0" err="1"/>
              <a:t>secondhand</a:t>
            </a:r>
            <a:r>
              <a:rPr lang="en-GB" dirty="0"/>
              <a:t> smoke harmful</a:t>
            </a:r>
            <a:endParaRPr lang="en-US" dirty="0"/>
          </a:p>
          <a:p>
            <a:r>
              <a:rPr lang="en-US" dirty="0"/>
              <a:t>We reframed the debate to focus on health at safety at work</a:t>
            </a:r>
          </a:p>
          <a:p>
            <a:r>
              <a:rPr lang="en-US" dirty="0"/>
              <a:t>Key messages “secondhand smoke is a killer” and “everyone has a right to a smokefree workplace”</a:t>
            </a:r>
            <a:endParaRPr lang="en-GB" dirty="0"/>
          </a:p>
          <a:p>
            <a:pPr marL="0" indent="0">
              <a:buNone/>
            </a:pPr>
            <a:r>
              <a:rPr lang="en-GB" dirty="0"/>
              <a:t> </a:t>
            </a:r>
          </a:p>
        </p:txBody>
      </p:sp>
    </p:spTree>
    <p:extLst>
      <p:ext uri="{BB962C8B-B14F-4D97-AF65-F5344CB8AC3E}">
        <p14:creationId xmlns:p14="http://schemas.microsoft.com/office/powerpoint/2010/main" val="312478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8D1367-1671-46D1-A266-1D7D1BDDCB5F}"/>
              </a:ext>
            </a:extLst>
          </p:cNvPr>
          <p:cNvSpPr>
            <a:spLocks noGrp="1"/>
          </p:cNvSpPr>
          <p:nvPr>
            <p:ph type="title"/>
          </p:nvPr>
        </p:nvSpPr>
        <p:spPr/>
        <p:txBody>
          <a:bodyPr/>
          <a:lstStyle/>
          <a:p>
            <a:r>
              <a:rPr lang="en-GB" dirty="0"/>
              <a:t>Political champions</a:t>
            </a:r>
          </a:p>
        </p:txBody>
      </p:sp>
      <p:sp>
        <p:nvSpPr>
          <p:cNvPr id="6" name="Content Placeholder 5">
            <a:extLst>
              <a:ext uri="{FF2B5EF4-FFF2-40B4-BE49-F238E27FC236}">
                <a16:creationId xmlns:a16="http://schemas.microsoft.com/office/drawing/2014/main" id="{478684BD-FA6C-45E4-B5FA-F6D56D627237}"/>
              </a:ext>
            </a:extLst>
          </p:cNvPr>
          <p:cNvSpPr>
            <a:spLocks noGrp="1"/>
          </p:cNvSpPr>
          <p:nvPr>
            <p:ph idx="1"/>
          </p:nvPr>
        </p:nvSpPr>
        <p:spPr/>
        <p:txBody>
          <a:bodyPr/>
          <a:lstStyle/>
          <a:p>
            <a:pPr marL="0" indent="0">
              <a:buNone/>
            </a:pPr>
            <a:r>
              <a:rPr lang="en-US" sz="2600" dirty="0"/>
              <a:t>1979 Thatcher’s Public Health Minister at the World Conference on Tobacco or Health:</a:t>
            </a:r>
          </a:p>
          <a:p>
            <a:pPr marL="0" indent="0">
              <a:buNone/>
            </a:pPr>
            <a:r>
              <a:rPr lang="en-US" sz="2600" i="1" dirty="0"/>
              <a:t>“The general proposition that I wish to put to you is that the solution to many of today’s medical problems will not be found in the research laboratories of our hospitals but in our parliaments.” </a:t>
            </a:r>
          </a:p>
          <a:p>
            <a:r>
              <a:rPr lang="en-US" sz="2600" dirty="0"/>
              <a:t>ASH set up All Party Parliamentary Group on Smoking and Health in 1976</a:t>
            </a:r>
          </a:p>
          <a:p>
            <a:r>
              <a:rPr lang="en-US" sz="2600" dirty="0"/>
              <a:t>Includes MPs/peers from all parties. Non-partisan</a:t>
            </a:r>
          </a:p>
          <a:p>
            <a:r>
              <a:rPr lang="en-US" sz="2600" dirty="0"/>
              <a:t>APPG is vital for influencing parliament</a:t>
            </a:r>
          </a:p>
          <a:p>
            <a:endParaRPr lang="en-US" sz="2600" dirty="0"/>
          </a:p>
          <a:p>
            <a:endParaRPr lang="en-US" sz="2600" dirty="0"/>
          </a:p>
        </p:txBody>
      </p:sp>
    </p:spTree>
    <p:extLst>
      <p:ext uri="{BB962C8B-B14F-4D97-AF65-F5344CB8AC3E}">
        <p14:creationId xmlns:p14="http://schemas.microsoft.com/office/powerpoint/2010/main" val="179812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E19E3CE-EFAE-407A-B2A8-90CD4CDA4737}"/>
              </a:ext>
            </a:extLst>
          </p:cNvPr>
          <p:cNvSpPr>
            <a:spLocks noGrp="1" noChangeArrowheads="1"/>
          </p:cNvSpPr>
          <p:nvPr>
            <p:ph type="title"/>
          </p:nvPr>
        </p:nvSpPr>
        <p:spPr/>
        <p:txBody>
          <a:bodyPr/>
          <a:lstStyle/>
          <a:p>
            <a:pPr eaLnBrk="1" hangingPunct="1"/>
            <a:br>
              <a:rPr lang="en-GB" altLang="en-US" dirty="0"/>
            </a:br>
            <a:r>
              <a:rPr lang="en-GB" altLang="en-US" dirty="0"/>
              <a:t>Show them the votes</a:t>
            </a:r>
            <a:br>
              <a:rPr lang="en-GB" altLang="en-US" dirty="0"/>
            </a:br>
            <a:endParaRPr lang="en-GB" altLang="en-US" dirty="0"/>
          </a:p>
        </p:txBody>
      </p:sp>
      <p:graphicFrame>
        <p:nvGraphicFramePr>
          <p:cNvPr id="4" name="Content Placeholder 3">
            <a:extLst>
              <a:ext uri="{FF2B5EF4-FFF2-40B4-BE49-F238E27FC236}">
                <a16:creationId xmlns:a16="http://schemas.microsoft.com/office/drawing/2014/main" id="{F275BE32-A61F-4850-8B3D-4D7306EE0873}"/>
              </a:ext>
            </a:extLst>
          </p:cNvPr>
          <p:cNvGraphicFramePr>
            <a:graphicFrameLocks noGrp="1" noChangeAspect="1"/>
          </p:cNvGraphicFramePr>
          <p:nvPr>
            <p:ph idx="1"/>
          </p:nvPr>
        </p:nvGraphicFramePr>
        <p:xfrm>
          <a:off x="900113" y="1700213"/>
          <a:ext cx="6581775" cy="4067175"/>
        </p:xfrm>
        <a:graphic>
          <a:graphicData uri="http://schemas.openxmlformats.org/presentationml/2006/ole">
            <mc:AlternateContent xmlns:mc="http://schemas.openxmlformats.org/markup-compatibility/2006">
              <mc:Choice xmlns:v="urn:schemas-microsoft-com:vml" Requires="v">
                <p:oleObj name="Chart" r:id="rId3" imgW="7134337" imgH="4067063" progId="MSGraph.Chart.8">
                  <p:embed followColorScheme="full"/>
                </p:oleObj>
              </mc:Choice>
              <mc:Fallback>
                <p:oleObj name="Chart" r:id="rId3" imgW="7134337" imgH="4067063" progId="MSGraph.Chart.8">
                  <p:embed followColorScheme="full"/>
                  <p:pic>
                    <p:nvPicPr>
                      <p:cNvPr id="4" name="Content Placeholder 3">
                        <a:extLst>
                          <a:ext uri="{FF2B5EF4-FFF2-40B4-BE49-F238E27FC236}">
                            <a16:creationId xmlns:a16="http://schemas.microsoft.com/office/drawing/2014/main" id="{F275BE32-A61F-4850-8B3D-4D7306EE0873}"/>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700213"/>
                        <a:ext cx="6581775"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A345C00B-D507-4590-9AA3-54AA2FAE65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557338"/>
            <a:ext cx="2289175"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1">
            <a:extLst>
              <a:ext uri="{FF2B5EF4-FFF2-40B4-BE49-F238E27FC236}">
                <a16:creationId xmlns:a16="http://schemas.microsoft.com/office/drawing/2014/main" id="{80E136E9-ADF7-41BF-85BA-2CF71A0D1E95}"/>
              </a:ext>
            </a:extLst>
          </p:cNvPr>
          <p:cNvSpPr>
            <a:spLocks noGrp="1" noChangeArrowheads="1"/>
          </p:cNvSpPr>
          <p:nvPr>
            <p:ph type="title"/>
          </p:nvPr>
        </p:nvSpPr>
        <p:spPr>
          <a:xfrm>
            <a:off x="165100" y="279400"/>
            <a:ext cx="8839200" cy="1143000"/>
          </a:xfrm>
        </p:spPr>
        <p:txBody>
          <a:bodyPr/>
          <a:lstStyle/>
          <a:p>
            <a:br>
              <a:rPr lang="en-GB" altLang="en-US" sz="4000" dirty="0"/>
            </a:br>
            <a:r>
              <a:rPr lang="en-GB" altLang="en-US" sz="4000" dirty="0"/>
              <a:t>Standardised packaging</a:t>
            </a:r>
            <a:br>
              <a:rPr lang="en-GB" altLang="en-US" sz="4000" dirty="0"/>
            </a:br>
            <a:r>
              <a:rPr lang="en-GB" altLang="en-US" sz="4000" dirty="0"/>
              <a:t>2008-2015</a:t>
            </a:r>
            <a:br>
              <a:rPr lang="en-GB" altLang="en-US" sz="4000" dirty="0"/>
            </a:br>
            <a:endParaRPr lang="en-GB" altLang="en-US" sz="4000" dirty="0"/>
          </a:p>
        </p:txBody>
      </p:sp>
      <p:pic>
        <p:nvPicPr>
          <p:cNvPr id="40964" name="Picture 4" descr="SilkCutPurple">
            <a:extLst>
              <a:ext uri="{FF2B5EF4-FFF2-40B4-BE49-F238E27FC236}">
                <a16:creationId xmlns:a16="http://schemas.microsoft.com/office/drawing/2014/main" id="{EFA6917B-2ED0-446A-98B7-4B48568AA8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 y="2852738"/>
            <a:ext cx="99377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a:extLst>
              <a:ext uri="{FF2B5EF4-FFF2-40B4-BE49-F238E27FC236}">
                <a16:creationId xmlns:a16="http://schemas.microsoft.com/office/drawing/2014/main" id="{7881B418-BA9C-4FE1-B708-ADC8A7C9AD0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3800" y="3633788"/>
            <a:ext cx="18288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7">
            <a:extLst>
              <a:ext uri="{FF2B5EF4-FFF2-40B4-BE49-F238E27FC236}">
                <a16:creationId xmlns:a16="http://schemas.microsoft.com/office/drawing/2014/main" id="{9C2130C6-24B3-45CF-946E-A4F0427D688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2188" y="2103438"/>
            <a:ext cx="43418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a:extLst>
              <a:ext uri="{FF2B5EF4-FFF2-40B4-BE49-F238E27FC236}">
                <a16:creationId xmlns:a16="http://schemas.microsoft.com/office/drawing/2014/main" id="{C8AA3399-98B6-47DA-B84C-1F904CDC5E3A}"/>
              </a:ext>
            </a:extLst>
          </p:cNvPr>
          <p:cNvSpPr/>
          <p:nvPr/>
        </p:nvSpPr>
        <p:spPr>
          <a:xfrm>
            <a:off x="3392488" y="3352800"/>
            <a:ext cx="2151062" cy="1368425"/>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402EF46D-89A9-474B-B7E6-776301478269}"/>
              </a:ext>
            </a:extLst>
          </p:cNvPr>
          <p:cNvSpPr>
            <a:spLocks noGrp="1" noChangeArrowheads="1"/>
          </p:cNvSpPr>
          <p:nvPr>
            <p:ph type="title"/>
          </p:nvPr>
        </p:nvSpPr>
        <p:spPr/>
        <p:txBody>
          <a:bodyPr/>
          <a:lstStyle/>
          <a:p>
            <a:r>
              <a:rPr lang="en-GB" altLang="en-US"/>
              <a:t>Standard packs</a:t>
            </a:r>
          </a:p>
        </p:txBody>
      </p:sp>
      <p:sp>
        <p:nvSpPr>
          <p:cNvPr id="3" name="Content Placeholder 2">
            <a:extLst>
              <a:ext uri="{FF2B5EF4-FFF2-40B4-BE49-F238E27FC236}">
                <a16:creationId xmlns:a16="http://schemas.microsoft.com/office/drawing/2014/main" id="{54F95B6B-4720-44E1-A9B7-9517956D4969}"/>
              </a:ext>
            </a:extLst>
          </p:cNvPr>
          <p:cNvSpPr>
            <a:spLocks noGrp="1"/>
          </p:cNvSpPr>
          <p:nvPr>
            <p:ph idx="1"/>
          </p:nvPr>
        </p:nvSpPr>
        <p:spPr/>
        <p:txBody>
          <a:bodyPr/>
          <a:lstStyle/>
          <a:p>
            <a:pPr>
              <a:defRPr/>
            </a:pPr>
            <a:r>
              <a:rPr lang="en-GB" sz="2800" dirty="0"/>
              <a:t>Key messages:</a:t>
            </a:r>
          </a:p>
          <a:p>
            <a:pPr lvl="1">
              <a:defRPr/>
            </a:pPr>
            <a:r>
              <a:rPr lang="en-GB" sz="2400" dirty="0"/>
              <a:t>Packaging is advertising</a:t>
            </a:r>
          </a:p>
          <a:p>
            <a:pPr lvl="1">
              <a:defRPr/>
            </a:pPr>
            <a:r>
              <a:rPr lang="en-GB" sz="2400" dirty="0"/>
              <a:t>Advertising that is recruiting children</a:t>
            </a:r>
          </a:p>
          <a:p>
            <a:pPr lvl="1">
              <a:defRPr/>
            </a:pPr>
            <a:r>
              <a:rPr lang="en-GB" sz="2400" dirty="0"/>
              <a:t>Ending it has public, political and health support</a:t>
            </a:r>
          </a:p>
          <a:p>
            <a:pPr lvl="1">
              <a:defRPr/>
            </a:pPr>
            <a:r>
              <a:rPr lang="en-GB" sz="2400" dirty="0"/>
              <a:t>Adverse consequences unlikely</a:t>
            </a:r>
          </a:p>
          <a:p>
            <a:pPr lvl="1">
              <a:defRPr/>
            </a:pPr>
            <a:r>
              <a:rPr lang="en-GB" sz="2400" dirty="0"/>
              <a:t>Will support wider government policy</a:t>
            </a:r>
          </a:p>
          <a:p>
            <a:pPr>
              <a:defRPr/>
            </a:pPr>
            <a:r>
              <a:rPr lang="en-GB" sz="2800" dirty="0"/>
              <a:t>Action</a:t>
            </a:r>
          </a:p>
          <a:p>
            <a:pPr lvl="1">
              <a:defRPr/>
            </a:pPr>
            <a:r>
              <a:rPr lang="en-GB" sz="2400" dirty="0"/>
              <a:t>Pass legislation</a:t>
            </a:r>
          </a:p>
          <a:p>
            <a:pPr>
              <a:defRPr/>
            </a:pPr>
            <a:r>
              <a:rPr lang="en-GB" sz="2800" dirty="0"/>
              <a:t>Advocacy approach to support action</a:t>
            </a:r>
          </a:p>
          <a:p>
            <a:pPr lvl="1">
              <a:defRPr/>
            </a:pPr>
            <a:r>
              <a:rPr lang="en-GB" sz="2400" dirty="0"/>
              <a:t>Joined up parliamentary and media strategy</a:t>
            </a:r>
          </a:p>
          <a:p>
            <a:pPr lvl="1">
              <a:defRPr/>
            </a:pPr>
            <a:endParaRPr lang="en-GB" sz="2400" dirty="0"/>
          </a:p>
          <a:p>
            <a:pPr marL="457200" lvl="1" indent="0">
              <a:buFontTx/>
              <a:buNone/>
              <a:defRPr/>
            </a:pPr>
            <a:r>
              <a:rPr lang="en-GB"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ABF2-6527-49EC-AC32-AD436F1D8790}"/>
              </a:ext>
            </a:extLst>
          </p:cNvPr>
          <p:cNvSpPr>
            <a:spLocks noGrp="1"/>
          </p:cNvSpPr>
          <p:nvPr>
            <p:ph type="title"/>
          </p:nvPr>
        </p:nvSpPr>
        <p:spPr/>
        <p:txBody>
          <a:bodyPr/>
          <a:lstStyle/>
          <a:p>
            <a:r>
              <a:rPr lang="en-GB" dirty="0"/>
              <a:t>Outline of session</a:t>
            </a:r>
          </a:p>
        </p:txBody>
      </p:sp>
      <p:sp>
        <p:nvSpPr>
          <p:cNvPr id="3" name="Content Placeholder 2">
            <a:extLst>
              <a:ext uri="{FF2B5EF4-FFF2-40B4-BE49-F238E27FC236}">
                <a16:creationId xmlns:a16="http://schemas.microsoft.com/office/drawing/2014/main" id="{E65591A8-E255-42C5-B9FA-82891EC5906E}"/>
              </a:ext>
            </a:extLst>
          </p:cNvPr>
          <p:cNvSpPr>
            <a:spLocks noGrp="1"/>
          </p:cNvSpPr>
          <p:nvPr>
            <p:ph idx="1"/>
          </p:nvPr>
        </p:nvSpPr>
        <p:spPr/>
        <p:txBody>
          <a:bodyPr/>
          <a:lstStyle/>
          <a:p>
            <a:r>
              <a:rPr lang="en-GB" sz="2400" dirty="0"/>
              <a:t>What is advocacy &amp; why does it matter? </a:t>
            </a:r>
          </a:p>
          <a:p>
            <a:r>
              <a:rPr lang="en-GB" sz="2400" dirty="0"/>
              <a:t>Exercise: Campaigning for raising the age of sale to 21</a:t>
            </a:r>
          </a:p>
          <a:p>
            <a:r>
              <a:rPr lang="en-GB" sz="2400" dirty="0"/>
              <a:t>ASH approach to advocacy </a:t>
            </a:r>
          </a:p>
          <a:p>
            <a:r>
              <a:rPr lang="en-GB" sz="2400" dirty="0"/>
              <a:t>Case study: Standardised tobacco packaging campaign</a:t>
            </a:r>
          </a:p>
          <a:p>
            <a:r>
              <a:rPr lang="en-GB" sz="2400" dirty="0"/>
              <a:t>Q&amp;A</a:t>
            </a:r>
          </a:p>
          <a:p>
            <a:endParaRPr lang="en-GB" sz="2400" dirty="0"/>
          </a:p>
          <a:p>
            <a:endParaRPr lang="en-GB" sz="2400" dirty="0"/>
          </a:p>
        </p:txBody>
      </p:sp>
    </p:spTree>
    <p:extLst>
      <p:ext uri="{BB962C8B-B14F-4D97-AF65-F5344CB8AC3E}">
        <p14:creationId xmlns:p14="http://schemas.microsoft.com/office/powerpoint/2010/main" val="3725371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C46568-6E50-4B2A-8D93-96043061686C}"/>
              </a:ext>
            </a:extLst>
          </p:cNvPr>
          <p:cNvSpPr/>
          <p:nvPr/>
        </p:nvSpPr>
        <p:spPr>
          <a:xfrm>
            <a:off x="0" y="24835"/>
            <a:ext cx="2766177" cy="1073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0000"/>
                </a:solidFill>
              </a:rPr>
              <a:t>2008: ASH report calls for Standard Packs</a:t>
            </a:r>
          </a:p>
        </p:txBody>
      </p:sp>
      <p:sp>
        <p:nvSpPr>
          <p:cNvPr id="10" name="Rectangle 9">
            <a:extLst>
              <a:ext uri="{FF2B5EF4-FFF2-40B4-BE49-F238E27FC236}">
                <a16:creationId xmlns:a16="http://schemas.microsoft.com/office/drawing/2014/main" id="{F122CF96-3874-49FD-966F-1D3B4880F5DF}"/>
              </a:ext>
            </a:extLst>
          </p:cNvPr>
          <p:cNvSpPr/>
          <p:nvPr/>
        </p:nvSpPr>
        <p:spPr>
          <a:xfrm>
            <a:off x="608574" y="1131005"/>
            <a:ext cx="2757487" cy="9429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0000"/>
                </a:solidFill>
              </a:rPr>
              <a:t>2010: General Election</a:t>
            </a:r>
          </a:p>
        </p:txBody>
      </p:sp>
      <p:sp>
        <p:nvSpPr>
          <p:cNvPr id="12" name="Rectangle 11">
            <a:extLst>
              <a:ext uri="{FF2B5EF4-FFF2-40B4-BE49-F238E27FC236}">
                <a16:creationId xmlns:a16="http://schemas.microsoft.com/office/drawing/2014/main" id="{05639133-294D-4E45-97A2-85A566A22187}"/>
              </a:ext>
            </a:extLst>
          </p:cNvPr>
          <p:cNvSpPr/>
          <p:nvPr/>
        </p:nvSpPr>
        <p:spPr>
          <a:xfrm>
            <a:off x="1248569" y="2073980"/>
            <a:ext cx="2757487"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200" dirty="0">
                <a:solidFill>
                  <a:srgbClr val="000000"/>
                </a:solidFill>
              </a:rPr>
              <a:t>2011: New tobacco strategy published</a:t>
            </a:r>
          </a:p>
        </p:txBody>
      </p:sp>
      <p:sp>
        <p:nvSpPr>
          <p:cNvPr id="13" name="Rectangle 12">
            <a:extLst>
              <a:ext uri="{FF2B5EF4-FFF2-40B4-BE49-F238E27FC236}">
                <a16:creationId xmlns:a16="http://schemas.microsoft.com/office/drawing/2014/main" id="{5F80DE16-E0B1-45A4-8D43-DA9343A74E0C}"/>
              </a:ext>
            </a:extLst>
          </p:cNvPr>
          <p:cNvSpPr/>
          <p:nvPr/>
        </p:nvSpPr>
        <p:spPr>
          <a:xfrm>
            <a:off x="2267744" y="3916069"/>
            <a:ext cx="2757487" cy="8858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0000"/>
                </a:solidFill>
              </a:rPr>
              <a:t>2014: Primary legislation passed</a:t>
            </a:r>
          </a:p>
        </p:txBody>
      </p:sp>
      <p:sp>
        <p:nvSpPr>
          <p:cNvPr id="15" name="Rectangle 14">
            <a:extLst>
              <a:ext uri="{FF2B5EF4-FFF2-40B4-BE49-F238E27FC236}">
                <a16:creationId xmlns:a16="http://schemas.microsoft.com/office/drawing/2014/main" id="{EAF7EDF2-3A52-40BA-8029-4393200ADF02}"/>
              </a:ext>
            </a:extLst>
          </p:cNvPr>
          <p:cNvSpPr/>
          <p:nvPr/>
        </p:nvSpPr>
        <p:spPr>
          <a:xfrm>
            <a:off x="2754951" y="4818459"/>
            <a:ext cx="2757487" cy="8858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0000"/>
                </a:solidFill>
              </a:rPr>
              <a:t>2015: Final regulations passed </a:t>
            </a:r>
          </a:p>
        </p:txBody>
      </p:sp>
      <p:sp>
        <p:nvSpPr>
          <p:cNvPr id="16" name="Rectangle 15">
            <a:extLst>
              <a:ext uri="{FF2B5EF4-FFF2-40B4-BE49-F238E27FC236}">
                <a16:creationId xmlns:a16="http://schemas.microsoft.com/office/drawing/2014/main" id="{0B152935-8859-474E-A027-4CA3676FA522}"/>
              </a:ext>
            </a:extLst>
          </p:cNvPr>
          <p:cNvSpPr/>
          <p:nvPr/>
        </p:nvSpPr>
        <p:spPr>
          <a:xfrm>
            <a:off x="1814513" y="3069049"/>
            <a:ext cx="2757487"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200" dirty="0">
                <a:solidFill>
                  <a:srgbClr val="000000"/>
                </a:solidFill>
              </a:rPr>
              <a:t>2012: Consultation on Standard Packs</a:t>
            </a:r>
          </a:p>
        </p:txBody>
      </p:sp>
      <p:sp>
        <p:nvSpPr>
          <p:cNvPr id="17418" name="TextBox 1">
            <a:extLst>
              <a:ext uri="{FF2B5EF4-FFF2-40B4-BE49-F238E27FC236}">
                <a16:creationId xmlns:a16="http://schemas.microsoft.com/office/drawing/2014/main" id="{A5CA524A-B9B4-460B-A83E-84F11BFAB9DB}"/>
              </a:ext>
            </a:extLst>
          </p:cNvPr>
          <p:cNvSpPr txBox="1">
            <a:spLocks noChangeArrowheads="1"/>
          </p:cNvSpPr>
          <p:nvPr/>
        </p:nvSpPr>
        <p:spPr bwMode="auto">
          <a:xfrm>
            <a:off x="6516688" y="692150"/>
            <a:ext cx="23764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3600" b="1" dirty="0">
                <a:solidFill>
                  <a:srgbClr val="F19C32"/>
                </a:solidFill>
                <a:cs typeface="Arial" panose="020B0604020202020204" pitchFamily="34" charset="0"/>
              </a:rPr>
              <a:t>Standard packs campaign</a:t>
            </a:r>
          </a:p>
        </p:txBody>
      </p:sp>
      <p:sp>
        <p:nvSpPr>
          <p:cNvPr id="11" name="Rectangle 10">
            <a:extLst>
              <a:ext uri="{FF2B5EF4-FFF2-40B4-BE49-F238E27FC236}">
                <a16:creationId xmlns:a16="http://schemas.microsoft.com/office/drawing/2014/main" id="{DE351DF4-8964-40B1-9C4D-34F6C4EE126E}"/>
              </a:ext>
            </a:extLst>
          </p:cNvPr>
          <p:cNvSpPr/>
          <p:nvPr/>
        </p:nvSpPr>
        <p:spPr>
          <a:xfrm>
            <a:off x="3366061" y="5737414"/>
            <a:ext cx="2757487" cy="10620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0000"/>
                </a:solidFill>
              </a:rPr>
              <a:t>2016: Regulations implemented</a:t>
            </a:r>
          </a:p>
        </p:txBody>
      </p:sp>
      <p:cxnSp>
        <p:nvCxnSpPr>
          <p:cNvPr id="3" name="Straight Arrow Connector 2">
            <a:extLst>
              <a:ext uri="{FF2B5EF4-FFF2-40B4-BE49-F238E27FC236}">
                <a16:creationId xmlns:a16="http://schemas.microsoft.com/office/drawing/2014/main" id="{41179531-B1C2-4D6E-8AC8-09F33A6C8F5E}"/>
              </a:ext>
            </a:extLst>
          </p:cNvPr>
          <p:cNvCxnSpPr/>
          <p:nvPr/>
        </p:nvCxnSpPr>
        <p:spPr>
          <a:xfrm>
            <a:off x="3366061" y="260648"/>
            <a:ext cx="3726219" cy="5040560"/>
          </a:xfrm>
          <a:prstGeom prst="straightConnector1">
            <a:avLst/>
          </a:prstGeom>
          <a:ln w="38100">
            <a:solidFill>
              <a:srgbClr val="F19C32"/>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49B103F-82E0-44DB-964B-530423F2BEBB}"/>
              </a:ext>
            </a:extLst>
          </p:cNvPr>
          <p:cNvSpPr>
            <a:spLocks noGrp="1" noChangeArrowheads="1"/>
          </p:cNvSpPr>
          <p:nvPr>
            <p:ph type="title"/>
          </p:nvPr>
        </p:nvSpPr>
        <p:spPr>
          <a:xfrm>
            <a:off x="160338" y="274638"/>
            <a:ext cx="8978900" cy="1143000"/>
          </a:xfrm>
        </p:spPr>
        <p:txBody>
          <a:bodyPr/>
          <a:lstStyle/>
          <a:p>
            <a:r>
              <a:rPr lang="en-GB" altLang="en-US"/>
              <a:t>Launching the public campaign 2012</a:t>
            </a:r>
          </a:p>
        </p:txBody>
      </p:sp>
      <p:sp>
        <p:nvSpPr>
          <p:cNvPr id="49155" name="Content Placeholder 2">
            <a:extLst>
              <a:ext uri="{FF2B5EF4-FFF2-40B4-BE49-F238E27FC236}">
                <a16:creationId xmlns:a16="http://schemas.microsoft.com/office/drawing/2014/main" id="{E77885DE-14D5-4F0F-876D-EFAB53B0A4C7}"/>
              </a:ext>
            </a:extLst>
          </p:cNvPr>
          <p:cNvSpPr>
            <a:spLocks noGrp="1" noChangeArrowheads="1"/>
          </p:cNvSpPr>
          <p:nvPr>
            <p:ph sz="half" idx="1"/>
          </p:nvPr>
        </p:nvSpPr>
        <p:spPr>
          <a:xfrm>
            <a:off x="385763" y="1760538"/>
            <a:ext cx="5410200" cy="2460625"/>
          </a:xfrm>
        </p:spPr>
        <p:txBody>
          <a:bodyPr/>
          <a:lstStyle/>
          <a:p>
            <a:r>
              <a:rPr lang="en-GB" altLang="en-US" sz="2400"/>
              <a:t>Conference London - January 2012 </a:t>
            </a:r>
          </a:p>
          <a:p>
            <a:r>
              <a:rPr lang="en-GB" altLang="en-US" sz="2400"/>
              <a:t>Consultation – April – August 2012 </a:t>
            </a:r>
          </a:p>
          <a:p>
            <a:r>
              <a:rPr lang="en-GB" altLang="en-US" sz="2400"/>
              <a:t>SFAC over 200 members</a:t>
            </a:r>
          </a:p>
          <a:p>
            <a:r>
              <a:rPr lang="en-GB" altLang="en-US" sz="2400"/>
              <a:t>ASH, CRUK &amp; SFSW key partners in the campaign</a:t>
            </a:r>
          </a:p>
          <a:p>
            <a:endParaRPr lang="en-GB" altLang="en-US"/>
          </a:p>
          <a:p>
            <a:endParaRPr lang="en-GB" altLang="en-US"/>
          </a:p>
          <a:p>
            <a:endParaRPr lang="en-GB" altLang="en-US"/>
          </a:p>
        </p:txBody>
      </p:sp>
      <p:pic>
        <p:nvPicPr>
          <p:cNvPr id="49156" name="Picture 10" descr="Landing-06_alt">
            <a:extLst>
              <a:ext uri="{FF2B5EF4-FFF2-40B4-BE49-F238E27FC236}">
                <a16:creationId xmlns:a16="http://schemas.microsoft.com/office/drawing/2014/main" id="{1980C216-0A7D-49BA-80A6-91DFB35C06B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62663" y="1190625"/>
            <a:ext cx="2767012" cy="3509963"/>
          </a:xfrm>
        </p:spPr>
      </p:pic>
      <p:pic>
        <p:nvPicPr>
          <p:cNvPr id="49157" name="Picture 2" descr="G:\Internal &amp; External Affairs\Public Affairs\Cancer Campaigns\Campaign - Answer's Plain\Images\AMV\Still 003.jpg">
            <a:extLst>
              <a:ext uri="{FF2B5EF4-FFF2-40B4-BE49-F238E27FC236}">
                <a16:creationId xmlns:a16="http://schemas.microsoft.com/office/drawing/2014/main" id="{6049E551-F9FB-4E73-8AFD-288D42AEDA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763" y="4473575"/>
            <a:ext cx="31226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0">
            <a:extLst>
              <a:ext uri="{FF2B5EF4-FFF2-40B4-BE49-F238E27FC236}">
                <a16:creationId xmlns:a16="http://schemas.microsoft.com/office/drawing/2014/main" id="{DBAE61E7-5E43-437F-B114-B30FC0F5CD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0350" y="4322763"/>
            <a:ext cx="1649413"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1">
            <a:extLst>
              <a:ext uri="{FF2B5EF4-FFF2-40B4-BE49-F238E27FC236}">
                <a16:creationId xmlns:a16="http://schemas.microsoft.com/office/drawing/2014/main" id="{60E7224F-88CF-4A63-959B-D7C253973C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8" y="4635500"/>
            <a:ext cx="2398712"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2A19C3B7-FB18-4F37-BFBC-E632DBED691E}"/>
              </a:ext>
            </a:extLst>
          </p:cNvPr>
          <p:cNvSpPr>
            <a:spLocks noGrp="1" noChangeArrowheads="1"/>
          </p:cNvSpPr>
          <p:nvPr>
            <p:ph type="title"/>
          </p:nvPr>
        </p:nvSpPr>
        <p:spPr/>
        <p:txBody>
          <a:bodyPr/>
          <a:lstStyle/>
          <a:p>
            <a:r>
              <a:rPr lang="en-GB" altLang="en-US"/>
              <a:t>TI spent millions to get signatures</a:t>
            </a:r>
          </a:p>
        </p:txBody>
      </p:sp>
      <p:pic>
        <p:nvPicPr>
          <p:cNvPr id="52227" name="Content Placeholder 4">
            <a:extLst>
              <a:ext uri="{FF2B5EF4-FFF2-40B4-BE49-F238E27FC236}">
                <a16:creationId xmlns:a16="http://schemas.microsoft.com/office/drawing/2014/main" id="{F64F1D79-E26F-4B0E-B44D-54D95C1E63B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31788" y="2033588"/>
            <a:ext cx="4248150" cy="3659187"/>
          </a:xfrm>
        </p:spPr>
      </p:pic>
      <p:pic>
        <p:nvPicPr>
          <p:cNvPr id="52228" name="Content Placeholder 5">
            <a:extLst>
              <a:ext uri="{FF2B5EF4-FFF2-40B4-BE49-F238E27FC236}">
                <a16:creationId xmlns:a16="http://schemas.microsoft.com/office/drawing/2014/main" id="{91C4B950-D4C3-4B56-93E3-6274FCFD94A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16463" y="2033588"/>
            <a:ext cx="4038600" cy="3659187"/>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3D97326D-14F0-4FEB-9EB8-F39045FC57B2}"/>
              </a:ext>
            </a:extLst>
          </p:cNvPr>
          <p:cNvSpPr>
            <a:spLocks noGrp="1" noChangeArrowheads="1"/>
          </p:cNvSpPr>
          <p:nvPr>
            <p:ph type="title"/>
          </p:nvPr>
        </p:nvSpPr>
        <p:spPr/>
        <p:txBody>
          <a:bodyPr/>
          <a:lstStyle/>
          <a:p>
            <a:r>
              <a:rPr lang="en-GB" altLang="en-US"/>
              <a:t>Big Tobacco: </a:t>
            </a:r>
            <a:br>
              <a:rPr lang="en-GB" altLang="en-US"/>
            </a:br>
            <a:r>
              <a:rPr lang="en-GB" altLang="en-US"/>
              <a:t>its own worst enemy</a:t>
            </a:r>
          </a:p>
        </p:txBody>
      </p:sp>
      <p:sp>
        <p:nvSpPr>
          <p:cNvPr id="56323" name="Content Placeholder 3">
            <a:extLst>
              <a:ext uri="{FF2B5EF4-FFF2-40B4-BE49-F238E27FC236}">
                <a16:creationId xmlns:a16="http://schemas.microsoft.com/office/drawing/2014/main" id="{96592593-61D4-434B-9FCB-CD08DB55C11C}"/>
              </a:ext>
            </a:extLst>
          </p:cNvPr>
          <p:cNvSpPr>
            <a:spLocks noGrp="1" noChangeArrowheads="1"/>
          </p:cNvSpPr>
          <p:nvPr>
            <p:ph sz="half" idx="2"/>
          </p:nvPr>
        </p:nvSpPr>
        <p:spPr/>
        <p:txBody>
          <a:bodyPr/>
          <a:lstStyle/>
          <a:p>
            <a:pPr marL="0" indent="0">
              <a:buFontTx/>
              <a:buNone/>
            </a:pPr>
            <a:r>
              <a:rPr lang="en-GB" altLang="en-US"/>
              <a:t>JTI  alone spent £2 million on advertising</a:t>
            </a:r>
          </a:p>
          <a:p>
            <a:pPr marL="0" indent="0">
              <a:buFontTx/>
              <a:buNone/>
            </a:pPr>
            <a:endParaRPr lang="en-GB" altLang="en-US"/>
          </a:p>
        </p:txBody>
      </p:sp>
      <p:pic>
        <p:nvPicPr>
          <p:cNvPr id="56324" name="Picture 2">
            <a:extLst>
              <a:ext uri="{FF2B5EF4-FFF2-40B4-BE49-F238E27FC236}">
                <a16:creationId xmlns:a16="http://schemas.microsoft.com/office/drawing/2014/main" id="{33D3C215-6BD8-407D-8913-9741889731E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08075" y="1600200"/>
            <a:ext cx="2736850" cy="4525963"/>
          </a:xfrm>
        </p:spPr>
      </p:pic>
      <p:pic>
        <p:nvPicPr>
          <p:cNvPr id="56325" name="Picture 3">
            <a:extLst>
              <a:ext uri="{FF2B5EF4-FFF2-40B4-BE49-F238E27FC236}">
                <a16:creationId xmlns:a16="http://schemas.microsoft.com/office/drawing/2014/main" id="{61B21E3B-B61D-47D8-8D89-4C87EDBED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597150"/>
            <a:ext cx="3182937"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77BD3031-6313-4971-B49A-63B0F31CA0B0}"/>
              </a:ext>
            </a:extLst>
          </p:cNvPr>
          <p:cNvSpPr>
            <a:spLocks noGrp="1" noChangeArrowheads="1"/>
          </p:cNvSpPr>
          <p:nvPr>
            <p:ph type="title"/>
          </p:nvPr>
        </p:nvSpPr>
        <p:spPr/>
        <p:txBody>
          <a:bodyPr/>
          <a:lstStyle/>
          <a:p>
            <a:r>
              <a:rPr lang="en-GB" altLang="en-US"/>
              <a:t>New Health Minister, other pressures, progress slows…</a:t>
            </a:r>
          </a:p>
        </p:txBody>
      </p:sp>
      <p:sp>
        <p:nvSpPr>
          <p:cNvPr id="53251" name="Content Placeholder 2">
            <a:extLst>
              <a:ext uri="{FF2B5EF4-FFF2-40B4-BE49-F238E27FC236}">
                <a16:creationId xmlns:a16="http://schemas.microsoft.com/office/drawing/2014/main" id="{7B1226BA-86A9-4906-B4DC-BA3F3C19A2C4}"/>
              </a:ext>
            </a:extLst>
          </p:cNvPr>
          <p:cNvSpPr>
            <a:spLocks noGrp="1" noChangeArrowheads="1"/>
          </p:cNvSpPr>
          <p:nvPr>
            <p:ph sz="half" idx="1"/>
          </p:nvPr>
        </p:nvSpPr>
        <p:spPr>
          <a:xfrm>
            <a:off x="427038" y="2114550"/>
            <a:ext cx="4691062" cy="3529013"/>
          </a:xfrm>
        </p:spPr>
        <p:txBody>
          <a:bodyPr/>
          <a:lstStyle/>
          <a:p>
            <a:r>
              <a:rPr lang="en-GB" altLang="en-US" dirty="0"/>
              <a:t>2011 Lansley’s TC Plan committed to consult  </a:t>
            </a:r>
          </a:p>
          <a:p>
            <a:r>
              <a:rPr lang="en-GB" altLang="en-US" dirty="0"/>
              <a:t>BUT “Red tape challenge”</a:t>
            </a:r>
          </a:p>
          <a:p>
            <a:r>
              <a:rPr lang="en-GB" altLang="en-US" dirty="0"/>
              <a:t>Hunt replaces Lansley</a:t>
            </a:r>
          </a:p>
          <a:p>
            <a:r>
              <a:rPr lang="en-GB" altLang="en-US" dirty="0"/>
              <a:t>Consultation completed but put on ice in 2013</a:t>
            </a:r>
          </a:p>
          <a:p>
            <a:r>
              <a:rPr lang="en-GB" altLang="en-US" dirty="0"/>
              <a:t>Election coming up</a:t>
            </a:r>
          </a:p>
        </p:txBody>
      </p:sp>
      <p:pic>
        <p:nvPicPr>
          <p:cNvPr id="53252" name="Content Placeholder 7">
            <a:extLst>
              <a:ext uri="{FF2B5EF4-FFF2-40B4-BE49-F238E27FC236}">
                <a16:creationId xmlns:a16="http://schemas.microsoft.com/office/drawing/2014/main" id="{F7458DB9-FA38-4BD1-80B6-E9B5AB67E2D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8263" y="1438275"/>
            <a:ext cx="3490912" cy="2420938"/>
          </a:xfrm>
        </p:spPr>
      </p:pic>
      <p:sp>
        <p:nvSpPr>
          <p:cNvPr id="53253" name="Rectangle 8">
            <a:extLst>
              <a:ext uri="{FF2B5EF4-FFF2-40B4-BE49-F238E27FC236}">
                <a16:creationId xmlns:a16="http://schemas.microsoft.com/office/drawing/2014/main" id="{3820A032-63F0-4F9F-B1DB-D4568BBB37FC}"/>
              </a:ext>
            </a:extLst>
          </p:cNvPr>
          <p:cNvSpPr>
            <a:spLocks noChangeArrowheads="1"/>
          </p:cNvSpPr>
          <p:nvPr/>
        </p:nvSpPr>
        <p:spPr bwMode="auto">
          <a:xfrm>
            <a:off x="4716463" y="3878263"/>
            <a:ext cx="37211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800" b="1"/>
              <a:t>PM Jan 2014  </a:t>
            </a:r>
            <a:r>
              <a:rPr lang="en-GB" altLang="en-US" sz="1800" i="1"/>
              <a:t>“this is the first government in modern history to reduce overall domestic regulation for business while in office. 800 regulations have already been abolished or simplified – with tens of thousands of pages of red tape still to face the chop.”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699B8F6F-BF18-4B72-B502-C9BA6A2F33A9}"/>
              </a:ext>
            </a:extLst>
          </p:cNvPr>
          <p:cNvSpPr>
            <a:spLocks noGrp="1" noChangeArrowheads="1"/>
          </p:cNvSpPr>
          <p:nvPr>
            <p:ph type="title"/>
          </p:nvPr>
        </p:nvSpPr>
        <p:spPr/>
        <p:txBody>
          <a:bodyPr/>
          <a:lstStyle/>
          <a:p>
            <a:pPr eaLnBrk="1" hangingPunct="1"/>
            <a:br>
              <a:rPr lang="en-GB" altLang="en-US"/>
            </a:br>
            <a:r>
              <a:rPr lang="en-GB" altLang="en-US"/>
              <a:t>Plain standardised Packs:</a:t>
            </a:r>
            <a:br>
              <a:rPr lang="en-GB" altLang="en-US"/>
            </a:br>
            <a:r>
              <a:rPr lang="en-GB" altLang="en-US" sz="3600">
                <a:solidFill>
                  <a:srgbClr val="FF0000"/>
                </a:solidFill>
              </a:rPr>
              <a:t>July 2013 put on hold</a:t>
            </a:r>
            <a:br>
              <a:rPr lang="en-GB" altLang="en-US"/>
            </a:br>
            <a:endParaRPr lang="en-GB" altLang="en-US"/>
          </a:p>
        </p:txBody>
      </p:sp>
      <p:pic>
        <p:nvPicPr>
          <p:cNvPr id="54275" name="Picture 5">
            <a:extLst>
              <a:ext uri="{FF2B5EF4-FFF2-40B4-BE49-F238E27FC236}">
                <a16:creationId xmlns:a16="http://schemas.microsoft.com/office/drawing/2014/main" id="{97C76DD3-195A-4AFE-92F1-D0F837461C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3573463"/>
            <a:ext cx="32131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Content Placeholder 2">
            <a:extLst>
              <a:ext uri="{FF2B5EF4-FFF2-40B4-BE49-F238E27FC236}">
                <a16:creationId xmlns:a16="http://schemas.microsoft.com/office/drawing/2014/main" id="{5E48B520-6429-455F-B975-85C452DCC8B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50825" y="1828800"/>
            <a:ext cx="4649788" cy="2306638"/>
          </a:xfrm>
        </p:spPr>
      </p:pic>
      <p:pic>
        <p:nvPicPr>
          <p:cNvPr id="54277" name="Picture 6">
            <a:extLst>
              <a:ext uri="{FF2B5EF4-FFF2-40B4-BE49-F238E27FC236}">
                <a16:creationId xmlns:a16="http://schemas.microsoft.com/office/drawing/2014/main" id="{5269B28E-5896-43FD-9B06-58B5C14D1A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805488"/>
            <a:ext cx="6107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8">
            <a:extLst>
              <a:ext uri="{FF2B5EF4-FFF2-40B4-BE49-F238E27FC236}">
                <a16:creationId xmlns:a16="http://schemas.microsoft.com/office/drawing/2014/main" id="{06B11736-0827-4B3E-9CB7-4B50ED77725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6738" y="4140200"/>
            <a:ext cx="4005262"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9">
            <a:extLst>
              <a:ext uri="{FF2B5EF4-FFF2-40B4-BE49-F238E27FC236}">
                <a16:creationId xmlns:a16="http://schemas.microsoft.com/office/drawing/2014/main" id="{6705827F-9157-459B-98A5-8BCF88CBCE4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24525" y="1373188"/>
            <a:ext cx="2890838"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7FEA6E43-5610-42E1-89EF-56667ACF0E3A}"/>
              </a:ext>
            </a:extLst>
          </p:cNvPr>
          <p:cNvSpPr>
            <a:spLocks noGrp="1" noChangeArrowheads="1"/>
          </p:cNvSpPr>
          <p:nvPr>
            <p:ph type="title"/>
          </p:nvPr>
        </p:nvSpPr>
        <p:spPr>
          <a:xfrm>
            <a:off x="457200" y="274638"/>
            <a:ext cx="8507288" cy="1143000"/>
          </a:xfrm>
        </p:spPr>
        <p:txBody>
          <a:bodyPr/>
          <a:lstStyle/>
          <a:p>
            <a:r>
              <a:rPr lang="en-GB" altLang="en-US" dirty="0"/>
              <a:t>Lynton Crosby: secret weapon</a:t>
            </a:r>
          </a:p>
        </p:txBody>
      </p:sp>
      <p:pic>
        <p:nvPicPr>
          <p:cNvPr id="57347" name="Content Placeholder 7">
            <a:extLst>
              <a:ext uri="{FF2B5EF4-FFF2-40B4-BE49-F238E27FC236}">
                <a16:creationId xmlns:a16="http://schemas.microsoft.com/office/drawing/2014/main" id="{B7DC63D5-18B0-4F6B-B62F-162F8BED6A0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2625" y="4046538"/>
            <a:ext cx="4249738" cy="3543300"/>
          </a:xfrm>
        </p:spPr>
      </p:pic>
      <p:pic>
        <p:nvPicPr>
          <p:cNvPr id="57348" name="Content Placeholder 5">
            <a:extLst>
              <a:ext uri="{FF2B5EF4-FFF2-40B4-BE49-F238E27FC236}">
                <a16:creationId xmlns:a16="http://schemas.microsoft.com/office/drawing/2014/main" id="{087898CB-2C3C-4D50-A848-E1A3BFB8F89E}"/>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89563" y="1844675"/>
            <a:ext cx="3324225" cy="3744913"/>
          </a:xfrm>
        </p:spPr>
      </p:pic>
      <p:pic>
        <p:nvPicPr>
          <p:cNvPr id="57349" name="Picture 6">
            <a:extLst>
              <a:ext uri="{FF2B5EF4-FFF2-40B4-BE49-F238E27FC236}">
                <a16:creationId xmlns:a16="http://schemas.microsoft.com/office/drawing/2014/main" id="{A7C722DE-3BF4-4E31-8ABB-F120733C5BF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738" y="1600200"/>
            <a:ext cx="4073525"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1" descr="GuidoFawkes.png">
            <a:extLst>
              <a:ext uri="{FF2B5EF4-FFF2-40B4-BE49-F238E27FC236}">
                <a16:creationId xmlns:a16="http://schemas.microsoft.com/office/drawing/2014/main" id="{68A79B86-604E-4056-AEBF-58274401EDA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4213" y="1773238"/>
            <a:ext cx="802957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E4C7ACA9-82F4-4E14-B7AE-2D97F4AFFB9A}"/>
              </a:ext>
            </a:extLst>
          </p:cNvPr>
          <p:cNvSpPr>
            <a:spLocks noGrp="1" noChangeArrowheads="1"/>
          </p:cNvSpPr>
          <p:nvPr>
            <p:ph type="title"/>
          </p:nvPr>
        </p:nvSpPr>
        <p:spPr/>
        <p:txBody>
          <a:bodyPr/>
          <a:lstStyle/>
          <a:p>
            <a:endParaRPr lang="en-GB" altLang="en-US"/>
          </a:p>
        </p:txBody>
      </p:sp>
      <p:sp>
        <p:nvSpPr>
          <p:cNvPr id="58371" name="Content Placeholder 2">
            <a:extLst>
              <a:ext uri="{FF2B5EF4-FFF2-40B4-BE49-F238E27FC236}">
                <a16:creationId xmlns:a16="http://schemas.microsoft.com/office/drawing/2014/main" id="{538519B5-4A18-41B5-A374-7E35C9F0267C}"/>
              </a:ext>
            </a:extLst>
          </p:cNvPr>
          <p:cNvSpPr>
            <a:spLocks noGrp="1" noChangeArrowheads="1"/>
          </p:cNvSpPr>
          <p:nvPr>
            <p:ph idx="1"/>
          </p:nvPr>
        </p:nvSpPr>
        <p:spPr/>
        <p:txBody>
          <a:bodyPr/>
          <a:lstStyle/>
          <a:p>
            <a:endParaRPr lang="en-GB" altLang="en-US"/>
          </a:p>
        </p:txBody>
      </p:sp>
      <p:pic>
        <p:nvPicPr>
          <p:cNvPr id="58372" name="Picture 2" descr="810B330C-B81E-4256-8D2A-D34C9974E2CE@Belkin">
            <a:extLst>
              <a:ext uri="{FF2B5EF4-FFF2-40B4-BE49-F238E27FC236}">
                <a16:creationId xmlns:a16="http://schemas.microsoft.com/office/drawing/2014/main" id="{4459BB86-6D45-479E-8E2D-67816F860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3375"/>
            <a:ext cx="8424863" cy="622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F317-D6FC-082B-AB48-B1A098F07321}"/>
              </a:ext>
            </a:extLst>
          </p:cNvPr>
          <p:cNvSpPr>
            <a:spLocks noGrp="1"/>
          </p:cNvSpPr>
          <p:nvPr>
            <p:ph type="title"/>
          </p:nvPr>
        </p:nvSpPr>
        <p:spPr>
          <a:xfrm>
            <a:off x="480174" y="313084"/>
            <a:ext cx="8229600" cy="892511"/>
          </a:xfrm>
        </p:spPr>
        <p:txBody>
          <a:bodyPr/>
          <a:lstStyle/>
          <a:p>
            <a:r>
              <a:rPr lang="en-GB" dirty="0"/>
              <a:t>Front organisations/allies</a:t>
            </a:r>
          </a:p>
        </p:txBody>
      </p:sp>
      <p:sp>
        <p:nvSpPr>
          <p:cNvPr id="4" name="Rectangle 3">
            <a:extLst>
              <a:ext uri="{FF2B5EF4-FFF2-40B4-BE49-F238E27FC236}">
                <a16:creationId xmlns:a16="http://schemas.microsoft.com/office/drawing/2014/main" id="{4F7C7C1F-635E-41BF-5223-1476EF3E7A41}"/>
              </a:ext>
            </a:extLst>
          </p:cNvPr>
          <p:cNvSpPr/>
          <p:nvPr/>
        </p:nvSpPr>
        <p:spPr>
          <a:xfrm>
            <a:off x="2718292" y="3254954"/>
            <a:ext cx="3707414" cy="6480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Tobacco companies</a:t>
            </a:r>
          </a:p>
        </p:txBody>
      </p:sp>
      <p:sp>
        <p:nvSpPr>
          <p:cNvPr id="6" name="Rectangle 5">
            <a:extLst>
              <a:ext uri="{FF2B5EF4-FFF2-40B4-BE49-F238E27FC236}">
                <a16:creationId xmlns:a16="http://schemas.microsoft.com/office/drawing/2014/main" id="{64967B18-25A3-A601-8CFD-49B7B063A5C0}"/>
              </a:ext>
            </a:extLst>
          </p:cNvPr>
          <p:cNvSpPr/>
          <p:nvPr/>
        </p:nvSpPr>
        <p:spPr>
          <a:xfrm>
            <a:off x="6646694" y="4444971"/>
            <a:ext cx="2088232" cy="8925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Front groups:</a:t>
            </a:r>
          </a:p>
          <a:p>
            <a:pPr algn="ctr"/>
            <a:r>
              <a:rPr lang="en-GB" sz="2000" dirty="0">
                <a:solidFill>
                  <a:schemeClr val="tx1"/>
                </a:solidFill>
              </a:rPr>
              <a:t>Forest</a:t>
            </a:r>
          </a:p>
        </p:txBody>
      </p:sp>
      <p:sp>
        <p:nvSpPr>
          <p:cNvPr id="7" name="Rectangle 6">
            <a:extLst>
              <a:ext uri="{FF2B5EF4-FFF2-40B4-BE49-F238E27FC236}">
                <a16:creationId xmlns:a16="http://schemas.microsoft.com/office/drawing/2014/main" id="{626B0F89-C037-C0E2-934B-BC97FBEFFE57}"/>
              </a:ext>
            </a:extLst>
          </p:cNvPr>
          <p:cNvSpPr/>
          <p:nvPr/>
        </p:nvSpPr>
        <p:spPr>
          <a:xfrm>
            <a:off x="3387946" y="4540922"/>
            <a:ext cx="2368107" cy="16903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Thinktanks:</a:t>
            </a:r>
          </a:p>
          <a:p>
            <a:pPr algn="ctr"/>
            <a:r>
              <a:rPr lang="en-GB" sz="2000" dirty="0">
                <a:solidFill>
                  <a:schemeClr val="tx1"/>
                </a:solidFill>
              </a:rPr>
              <a:t>IEA</a:t>
            </a:r>
          </a:p>
          <a:p>
            <a:pPr algn="ctr"/>
            <a:r>
              <a:rPr lang="en-GB" sz="2000" dirty="0">
                <a:solidFill>
                  <a:schemeClr val="tx1"/>
                </a:solidFill>
              </a:rPr>
              <a:t>Taxpayers Alliance</a:t>
            </a:r>
          </a:p>
          <a:p>
            <a:pPr algn="ctr"/>
            <a:r>
              <a:rPr lang="en-GB" sz="2000" dirty="0">
                <a:solidFill>
                  <a:schemeClr val="tx1"/>
                </a:solidFill>
              </a:rPr>
              <a:t>Adam Smith Institute</a:t>
            </a:r>
          </a:p>
        </p:txBody>
      </p:sp>
      <p:sp>
        <p:nvSpPr>
          <p:cNvPr id="8" name="Rectangle 7">
            <a:extLst>
              <a:ext uri="{FF2B5EF4-FFF2-40B4-BE49-F238E27FC236}">
                <a16:creationId xmlns:a16="http://schemas.microsoft.com/office/drawing/2014/main" id="{08DEE982-59F2-9AED-A5C9-36C0D13578B3}"/>
              </a:ext>
            </a:extLst>
          </p:cNvPr>
          <p:cNvSpPr/>
          <p:nvPr/>
        </p:nvSpPr>
        <p:spPr>
          <a:xfrm>
            <a:off x="4181662" y="1397236"/>
            <a:ext cx="4440123" cy="14461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Trade bodies:</a:t>
            </a:r>
          </a:p>
          <a:p>
            <a:pPr algn="ctr"/>
            <a:r>
              <a:rPr lang="en-GB" sz="2000" dirty="0">
                <a:solidFill>
                  <a:schemeClr val="tx1"/>
                </a:solidFill>
              </a:rPr>
              <a:t>Federation of independent retailers</a:t>
            </a:r>
          </a:p>
          <a:p>
            <a:pPr algn="ctr"/>
            <a:r>
              <a:rPr lang="en-GB" sz="2000" dirty="0">
                <a:solidFill>
                  <a:schemeClr val="tx1"/>
                </a:solidFill>
              </a:rPr>
              <a:t>Tobacco retailers association</a:t>
            </a:r>
          </a:p>
          <a:p>
            <a:pPr algn="ctr"/>
            <a:r>
              <a:rPr lang="en-GB" sz="2000" dirty="0">
                <a:solidFill>
                  <a:schemeClr val="tx1"/>
                </a:solidFill>
              </a:rPr>
              <a:t>Association of convenience stores</a:t>
            </a:r>
          </a:p>
        </p:txBody>
      </p:sp>
      <p:sp>
        <p:nvSpPr>
          <p:cNvPr id="12" name="Rectangle 11">
            <a:extLst>
              <a:ext uri="{FF2B5EF4-FFF2-40B4-BE49-F238E27FC236}">
                <a16:creationId xmlns:a16="http://schemas.microsoft.com/office/drawing/2014/main" id="{4D9D75F7-47B3-0D61-4AC8-43A1E75C39BC}"/>
              </a:ext>
            </a:extLst>
          </p:cNvPr>
          <p:cNvSpPr/>
          <p:nvPr/>
        </p:nvSpPr>
        <p:spPr>
          <a:xfrm>
            <a:off x="653686" y="1327544"/>
            <a:ext cx="2567971" cy="14461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Research organisations:</a:t>
            </a:r>
          </a:p>
          <a:p>
            <a:pPr algn="ctr"/>
            <a:r>
              <a:rPr lang="en-GB" sz="2000" dirty="0">
                <a:solidFill>
                  <a:schemeClr val="tx1"/>
                </a:solidFill>
              </a:rPr>
              <a:t>Foundation for a Smokefree World</a:t>
            </a:r>
          </a:p>
        </p:txBody>
      </p:sp>
      <p:sp>
        <p:nvSpPr>
          <p:cNvPr id="24" name="Rectangle 23">
            <a:extLst>
              <a:ext uri="{FF2B5EF4-FFF2-40B4-BE49-F238E27FC236}">
                <a16:creationId xmlns:a16="http://schemas.microsoft.com/office/drawing/2014/main" id="{847224A5-AD96-E3CE-C450-82F6C9B8C315}"/>
              </a:ext>
            </a:extLst>
          </p:cNvPr>
          <p:cNvSpPr/>
          <p:nvPr/>
        </p:nvSpPr>
        <p:spPr>
          <a:xfrm>
            <a:off x="649276" y="4114858"/>
            <a:ext cx="1567969" cy="5060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Bloggers</a:t>
            </a:r>
            <a:endParaRPr lang="en-GB" sz="2000" dirty="0">
              <a:solidFill>
                <a:schemeClr val="tx1"/>
              </a:solidFill>
            </a:endParaRPr>
          </a:p>
        </p:txBody>
      </p:sp>
    </p:spTree>
    <p:extLst>
      <p:ext uri="{BB962C8B-B14F-4D97-AF65-F5344CB8AC3E}">
        <p14:creationId xmlns:p14="http://schemas.microsoft.com/office/powerpoint/2010/main" val="3638820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18E10-298B-E087-1572-D819BCD34A1A}"/>
              </a:ext>
            </a:extLst>
          </p:cNvPr>
          <p:cNvSpPr>
            <a:spLocks noGrp="1"/>
          </p:cNvSpPr>
          <p:nvPr>
            <p:ph type="title"/>
          </p:nvPr>
        </p:nvSpPr>
        <p:spPr/>
        <p:txBody>
          <a:bodyPr/>
          <a:lstStyle/>
          <a:p>
            <a:r>
              <a:rPr lang="en-GB" dirty="0"/>
              <a:t>Attack science/scientists</a:t>
            </a:r>
          </a:p>
        </p:txBody>
      </p:sp>
      <p:sp>
        <p:nvSpPr>
          <p:cNvPr id="4" name="Rectangle 1">
            <a:extLst>
              <a:ext uri="{FF2B5EF4-FFF2-40B4-BE49-F238E27FC236}">
                <a16:creationId xmlns:a16="http://schemas.microsoft.com/office/drawing/2014/main" id="{F033ABB3-6835-F87C-F110-E9524DAC187C}"/>
              </a:ext>
            </a:extLst>
          </p:cNvPr>
          <p:cNvSpPr>
            <a:spLocks noChangeArrowheads="1"/>
          </p:cNvSpPr>
          <p:nvPr/>
        </p:nvSpPr>
        <p:spPr bwMode="auto">
          <a:xfrm>
            <a:off x="177585" y="1475508"/>
            <a:ext cx="8985176" cy="410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You think your enemy is Big Tobacco. But those days are over. </a:t>
            </a:r>
            <a:r>
              <a:rPr kumimoji="0" lang="en-US" altLang="en-US"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Your enemy now is the ever-growing swarm of angry smokers</a:t>
            </a:r>
            <a:r>
              <a:rPr kumimoji="0" lang="en-US" altLang="en-US"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from all over the world, gradually coalescing into a super-swarm.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And they all hate you</a:t>
            </a:r>
            <a:r>
              <a:rPr kumimoji="0" lang="en-US" altLang="en-US"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And people like you. </a:t>
            </a:r>
            <a:r>
              <a:rPr kumimoji="0" lang="en-US" altLang="en-US"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They hate your guts</a:t>
            </a:r>
            <a:r>
              <a:rPr kumimoji="0" lang="en-US" altLang="en-US"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They really do.</a:t>
            </a:r>
            <a:endParaRPr lang="en-US" altLang="en-US" dirty="0">
              <a:solidFill>
                <a:srgbClr val="222222"/>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Those nasty emails and phone calls you’ve been getting… they’re not going to stop. </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They’re going to become more and more frequent. </a:t>
            </a:r>
            <a:r>
              <a:rPr kumimoji="0" lang="en-US"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You should start worrying when bricks start getting thrown through your window, or messages daubed on your door. </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They won’t be planned or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organised</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either. </a:t>
            </a:r>
            <a:r>
              <a:rPr kumimoji="0" lang="en-US"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They’ll just happen.</a:t>
            </a:r>
          </a:p>
        </p:txBody>
      </p:sp>
    </p:spTree>
    <p:extLst>
      <p:ext uri="{BB962C8B-B14F-4D97-AF65-F5344CB8AC3E}">
        <p14:creationId xmlns:p14="http://schemas.microsoft.com/office/powerpoint/2010/main" val="4087906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902E8293-E241-307D-E638-D9F906820290}"/>
              </a:ext>
            </a:extLst>
          </p:cNvPr>
          <p:cNvGraphicFramePr>
            <a:graphicFrameLocks/>
          </p:cNvGraphicFramePr>
          <p:nvPr>
            <p:extLst>
              <p:ext uri="{D42A27DB-BD31-4B8C-83A1-F6EECF244321}">
                <p14:modId xmlns:p14="http://schemas.microsoft.com/office/powerpoint/2010/main" val="4248076457"/>
              </p:ext>
            </p:extLst>
          </p:nvPr>
        </p:nvGraphicFramePr>
        <p:xfrm>
          <a:off x="683568" y="2253546"/>
          <a:ext cx="7992888" cy="3695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D07FDD3B-1C5E-3681-D7AC-BB622CEC511F}"/>
              </a:ext>
            </a:extLst>
          </p:cNvPr>
          <p:cNvSpPr txBox="1">
            <a:spLocks/>
          </p:cNvSpPr>
          <p:nvPr/>
        </p:nvSpPr>
        <p:spPr>
          <a:xfrm>
            <a:off x="1982426" y="2253546"/>
            <a:ext cx="7202456" cy="104923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2400" b="0" i="0" u="none" strike="noStrike" kern="1200" cap="all" spc="0" normalizeH="0" baseline="0" noProof="0" dirty="0">
                <a:ln>
                  <a:noFill/>
                </a:ln>
                <a:solidFill>
                  <a:sysClr val="windowText" lastClr="000000"/>
                </a:solidFill>
                <a:effectLst/>
                <a:uLnTx/>
                <a:uFillTx/>
                <a:latin typeface="Gill Sans MT" panose="020B0502020104020203"/>
                <a:ea typeface="+mj-ea"/>
                <a:cs typeface="+mj-cs"/>
              </a:rPr>
              <a:t>“Unhealthy industry tactics”</a:t>
            </a:r>
          </a:p>
        </p:txBody>
      </p:sp>
      <p:sp>
        <p:nvSpPr>
          <p:cNvPr id="6" name="Rectangle 5">
            <a:extLst>
              <a:ext uri="{FF2B5EF4-FFF2-40B4-BE49-F238E27FC236}">
                <a16:creationId xmlns:a16="http://schemas.microsoft.com/office/drawing/2014/main" id="{817E00A3-4044-5C89-2ADE-F910E2767AEB}"/>
              </a:ext>
            </a:extLst>
          </p:cNvPr>
          <p:cNvSpPr/>
          <p:nvPr/>
        </p:nvSpPr>
        <p:spPr>
          <a:xfrm>
            <a:off x="611561" y="5949280"/>
            <a:ext cx="6048672" cy="415498"/>
          </a:xfrm>
          <a:prstGeom prst="rect">
            <a:avLst/>
          </a:prstGeom>
        </p:spPr>
        <p:txBody>
          <a:bodyPr wrap="square">
            <a:spAutoFit/>
          </a:bodyPr>
          <a:lstStyle/>
          <a:p>
            <a:pPr defTabSz="342900"/>
            <a:r>
              <a:rPr lang="en-GB" sz="1050" dirty="0" err="1">
                <a:solidFill>
                  <a:prstClr val="black"/>
                </a:solidFill>
                <a:latin typeface="Segoe UI" panose="020B0502040204020203" pitchFamily="34" charset="0"/>
              </a:rPr>
              <a:t>Moodie</a:t>
            </a:r>
            <a:r>
              <a:rPr lang="en-GB" sz="1050" dirty="0">
                <a:solidFill>
                  <a:prstClr val="black"/>
                </a:solidFill>
                <a:latin typeface="Segoe UI" panose="020B0502040204020203" pitchFamily="34" charset="0"/>
              </a:rPr>
              <a:t>, R. (2017). What public health practitioners need to know about unhealthy industry tactics, American Public Health Association.</a:t>
            </a:r>
            <a:endParaRPr lang="en-GB" sz="1050" dirty="0">
              <a:solidFill>
                <a:prstClr val="black"/>
              </a:solidFill>
              <a:latin typeface="Gill Sans MT" panose="020B0502020104020203"/>
            </a:endParaRPr>
          </a:p>
        </p:txBody>
      </p:sp>
      <p:pic>
        <p:nvPicPr>
          <p:cNvPr id="10" name="Picture 6" descr="Free Opened Book SVG, PNG Icon, Symbol. Download Image.">
            <a:extLst>
              <a:ext uri="{FF2B5EF4-FFF2-40B4-BE49-F238E27FC236}">
                <a16:creationId xmlns:a16="http://schemas.microsoft.com/office/drawing/2014/main" id="{26CDFCA6-CC05-890D-7DDA-FD47FB7381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049" y="9969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24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BE6F01A2-4255-4805-A0AF-432546AB7A78}"/>
              </a:ext>
            </a:extLst>
          </p:cNvPr>
          <p:cNvSpPr>
            <a:spLocks noGrp="1" noChangeArrowheads="1"/>
          </p:cNvSpPr>
          <p:nvPr>
            <p:ph type="title"/>
          </p:nvPr>
        </p:nvSpPr>
        <p:spPr/>
        <p:txBody>
          <a:bodyPr/>
          <a:lstStyle/>
          <a:p>
            <a:r>
              <a:rPr lang="en-GB" altLang="en-US"/>
              <a:t>“Show me the votes”</a:t>
            </a:r>
          </a:p>
        </p:txBody>
      </p:sp>
      <p:sp>
        <p:nvSpPr>
          <p:cNvPr id="3" name="Content Placeholder 2">
            <a:extLst>
              <a:ext uri="{FF2B5EF4-FFF2-40B4-BE49-F238E27FC236}">
                <a16:creationId xmlns:a16="http://schemas.microsoft.com/office/drawing/2014/main" id="{C98D1FA7-B854-43A8-A1CF-70F61F39FF7A}"/>
              </a:ext>
            </a:extLst>
          </p:cNvPr>
          <p:cNvSpPr>
            <a:spLocks noGrp="1"/>
          </p:cNvSpPr>
          <p:nvPr>
            <p:ph sz="half" idx="1"/>
          </p:nvPr>
        </p:nvSpPr>
        <p:spPr/>
        <p:txBody>
          <a:bodyPr/>
          <a:lstStyle/>
          <a:p>
            <a:pPr>
              <a:defRPr/>
            </a:pPr>
            <a:r>
              <a:rPr lang="en-GB" sz="2400" dirty="0">
                <a:ea typeface="+mn-ea"/>
                <a:cs typeface="+mn-cs"/>
              </a:rPr>
              <a:t>Public opinion in support </a:t>
            </a:r>
          </a:p>
          <a:p>
            <a:pPr>
              <a:defRPr/>
            </a:pPr>
            <a:r>
              <a:rPr lang="en-GB" sz="2400" dirty="0">
                <a:ea typeface="+mn-ea"/>
                <a:cs typeface="+mn-cs"/>
              </a:rPr>
              <a:t>Parliamentarians in support</a:t>
            </a:r>
          </a:p>
          <a:p>
            <a:pPr>
              <a:defRPr/>
            </a:pPr>
            <a:r>
              <a:rPr lang="en-GB" sz="2400" dirty="0">
                <a:ea typeface="+mn-ea"/>
                <a:cs typeface="+mn-cs"/>
              </a:rPr>
              <a:t>Industry not trusted</a:t>
            </a:r>
          </a:p>
          <a:p>
            <a:pPr>
              <a:defRPr/>
            </a:pPr>
            <a:r>
              <a:rPr lang="en-GB" sz="2400" dirty="0">
                <a:ea typeface="+mn-ea"/>
                <a:cs typeface="+mn-cs"/>
              </a:rPr>
              <a:t>Commons vote 367 in favour 113 against</a:t>
            </a:r>
          </a:p>
        </p:txBody>
      </p:sp>
      <p:pic>
        <p:nvPicPr>
          <p:cNvPr id="59396" name="Content Placeholder 4">
            <a:extLst>
              <a:ext uri="{FF2B5EF4-FFF2-40B4-BE49-F238E27FC236}">
                <a16:creationId xmlns:a16="http://schemas.microsoft.com/office/drawing/2014/main" id="{265D5654-37EA-4327-8C94-CF018E1DE53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1341438"/>
            <a:ext cx="3084513" cy="40386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701E1F08-7C98-4DD3-BF4C-F9A859B0AFC3}"/>
              </a:ext>
            </a:extLst>
          </p:cNvPr>
          <p:cNvSpPr>
            <a:spLocks noGrp="1" noChangeArrowheads="1"/>
          </p:cNvSpPr>
          <p:nvPr>
            <p:ph type="title"/>
          </p:nvPr>
        </p:nvSpPr>
        <p:spPr/>
        <p:txBody>
          <a:bodyPr/>
          <a:lstStyle/>
          <a:p>
            <a:r>
              <a:rPr lang="en-GB" altLang="en-US"/>
              <a:t>The political lever</a:t>
            </a:r>
          </a:p>
        </p:txBody>
      </p:sp>
      <p:sp>
        <p:nvSpPr>
          <p:cNvPr id="3" name="Content Placeholder 2">
            <a:extLst>
              <a:ext uri="{FF2B5EF4-FFF2-40B4-BE49-F238E27FC236}">
                <a16:creationId xmlns:a16="http://schemas.microsoft.com/office/drawing/2014/main" id="{8BD85947-1A9D-4705-B09F-A3067755293E}"/>
              </a:ext>
            </a:extLst>
          </p:cNvPr>
          <p:cNvSpPr>
            <a:spLocks noGrp="1"/>
          </p:cNvSpPr>
          <p:nvPr>
            <p:ph sz="half" idx="1"/>
          </p:nvPr>
        </p:nvSpPr>
        <p:spPr>
          <a:xfrm>
            <a:off x="457200" y="1600200"/>
            <a:ext cx="6778625" cy="4525963"/>
          </a:xfrm>
        </p:spPr>
        <p:txBody>
          <a:bodyPr/>
          <a:lstStyle/>
          <a:p>
            <a:pPr>
              <a:defRPr/>
            </a:pPr>
            <a:r>
              <a:rPr lang="en-GB" sz="2400" dirty="0">
                <a:ea typeface="ＭＳ Ｐゴシック" charset="0"/>
              </a:rPr>
              <a:t>Children and Families </a:t>
            </a:r>
          </a:p>
          <a:p>
            <a:pPr marL="0" indent="0">
              <a:buFontTx/>
              <a:buNone/>
              <a:defRPr/>
            </a:pPr>
            <a:r>
              <a:rPr lang="en-GB" sz="2400" dirty="0">
                <a:ea typeface="ＭＳ Ｐゴシック" charset="0"/>
              </a:rPr>
              <a:t>    Bill Autumn 2013 </a:t>
            </a:r>
          </a:p>
          <a:p>
            <a:pPr>
              <a:defRPr/>
            </a:pPr>
            <a:r>
              <a:rPr lang="en-GB" sz="2400" dirty="0">
                <a:ea typeface="ＭＳ Ｐゴシック" charset="0"/>
              </a:rPr>
              <a:t>4 peers from all parties tabled </a:t>
            </a:r>
          </a:p>
          <a:p>
            <a:pPr marL="0" indent="0">
              <a:buFontTx/>
              <a:buNone/>
              <a:defRPr/>
            </a:pPr>
            <a:r>
              <a:rPr lang="en-GB" sz="2400" dirty="0">
                <a:ea typeface="ＭＳ Ｐゴシック" charset="0"/>
              </a:rPr>
              <a:t>    amendment </a:t>
            </a:r>
          </a:p>
          <a:p>
            <a:pPr>
              <a:defRPr/>
            </a:pPr>
            <a:r>
              <a:rPr lang="en-GB" sz="2400" dirty="0">
                <a:ea typeface="ＭＳ Ｐゴシック" charset="0"/>
              </a:rPr>
              <a:t>Allowed parliament to decide</a:t>
            </a:r>
          </a:p>
          <a:p>
            <a:pPr>
              <a:defRPr/>
            </a:pPr>
            <a:r>
              <a:rPr lang="en-GB" sz="2400" dirty="0">
                <a:ea typeface="ＭＳ Ｐゴシック" charset="0"/>
              </a:rPr>
              <a:t>Government adopted </a:t>
            </a:r>
          </a:p>
          <a:p>
            <a:pPr marL="0" indent="0">
              <a:buFontTx/>
              <a:buNone/>
              <a:defRPr/>
            </a:pPr>
            <a:r>
              <a:rPr lang="en-GB" sz="2400" dirty="0">
                <a:ea typeface="ＭＳ Ｐゴシック" charset="0"/>
              </a:rPr>
              <a:t>    amendment </a:t>
            </a:r>
          </a:p>
          <a:p>
            <a:pPr>
              <a:defRPr/>
            </a:pPr>
            <a:r>
              <a:rPr lang="en-GB" sz="2400" dirty="0">
                <a:ea typeface="ＭＳ Ｐゴシック" charset="0"/>
              </a:rPr>
              <a:t>Passed overwhelmingly</a:t>
            </a:r>
          </a:p>
          <a:p>
            <a:pPr>
              <a:defRPr/>
            </a:pPr>
            <a:endParaRPr lang="en-GB" dirty="0">
              <a:ea typeface="ＭＳ Ｐゴシック" charset="0"/>
            </a:endParaRPr>
          </a:p>
        </p:txBody>
      </p:sp>
      <p:pic>
        <p:nvPicPr>
          <p:cNvPr id="60420" name="Content Placeholder 4">
            <a:extLst>
              <a:ext uri="{FF2B5EF4-FFF2-40B4-BE49-F238E27FC236}">
                <a16:creationId xmlns:a16="http://schemas.microsoft.com/office/drawing/2014/main" id="{B758BDE0-E885-4A3F-9715-DFB49B705B8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2988" y="4149725"/>
            <a:ext cx="4038600" cy="1493838"/>
          </a:xfrm>
        </p:spPr>
      </p:pic>
      <p:pic>
        <p:nvPicPr>
          <p:cNvPr id="60421" name="Picture 5">
            <a:extLst>
              <a:ext uri="{FF2B5EF4-FFF2-40B4-BE49-F238E27FC236}">
                <a16:creationId xmlns:a16="http://schemas.microsoft.com/office/drawing/2014/main" id="{6AA9BC52-B29F-426F-9B9B-B3E1EF9331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403475"/>
            <a:ext cx="330993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3">
            <a:extLst>
              <a:ext uri="{FF2B5EF4-FFF2-40B4-BE49-F238E27FC236}">
                <a16:creationId xmlns:a16="http://schemas.microsoft.com/office/drawing/2014/main" id="{6D943F31-4B87-45F0-84B1-5E837745DA1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1466850"/>
            <a:ext cx="187801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FF97BA9-D315-49DC-898B-6EB088A6E1C1}"/>
              </a:ext>
            </a:extLst>
          </p:cNvPr>
          <p:cNvSpPr>
            <a:spLocks noGrp="1" noChangeArrowheads="1"/>
          </p:cNvSpPr>
          <p:nvPr>
            <p:ph type="title"/>
          </p:nvPr>
        </p:nvSpPr>
        <p:spPr/>
        <p:txBody>
          <a:bodyPr/>
          <a:lstStyle/>
          <a:p>
            <a:r>
              <a:rPr lang="en-GB" altLang="en-US" dirty="0"/>
              <a:t> Growing the political consensus  </a:t>
            </a:r>
          </a:p>
        </p:txBody>
      </p:sp>
      <p:sp>
        <p:nvSpPr>
          <p:cNvPr id="24579" name="Content Placeholder 2">
            <a:extLst>
              <a:ext uri="{FF2B5EF4-FFF2-40B4-BE49-F238E27FC236}">
                <a16:creationId xmlns:a16="http://schemas.microsoft.com/office/drawing/2014/main" id="{C3E74FBC-1D04-4850-914E-A1D1FC17572B}"/>
              </a:ext>
            </a:extLst>
          </p:cNvPr>
          <p:cNvSpPr>
            <a:spLocks noGrp="1" noChangeArrowheads="1"/>
          </p:cNvSpPr>
          <p:nvPr>
            <p:ph idx="1"/>
          </p:nvPr>
        </p:nvSpPr>
        <p:spPr>
          <a:xfrm>
            <a:off x="457200" y="1600200"/>
            <a:ext cx="5554663" cy="4525963"/>
          </a:xfrm>
        </p:spPr>
        <p:txBody>
          <a:bodyPr/>
          <a:lstStyle/>
          <a:p>
            <a:r>
              <a:rPr lang="en-GB" altLang="en-US" sz="2800" dirty="0"/>
              <a:t>Smokefree legislation was a real game changer</a:t>
            </a:r>
          </a:p>
          <a:p>
            <a:r>
              <a:rPr lang="en-GB" altLang="en-US" sz="2800" dirty="0"/>
              <a:t>Strong public support + no single political party could take credit (so they all did)</a:t>
            </a:r>
          </a:p>
          <a:p>
            <a:r>
              <a:rPr lang="en-GB" altLang="en-US" sz="2800" dirty="0"/>
              <a:t>Ending smoking has become a non-partisan issue</a:t>
            </a:r>
          </a:p>
          <a:p>
            <a:r>
              <a:rPr lang="en-GB" altLang="en-US" sz="2800" dirty="0"/>
              <a:t>Still a challenge to get new measures adopted</a:t>
            </a:r>
          </a:p>
          <a:p>
            <a:r>
              <a:rPr lang="en-GB" altLang="en-US" sz="2800" dirty="0"/>
              <a:t>Once adopted Govt owns them</a:t>
            </a:r>
          </a:p>
          <a:p>
            <a:endParaRPr lang="en-GB" altLang="en-US" sz="2800" dirty="0"/>
          </a:p>
          <a:p>
            <a:endParaRPr lang="en-GB" altLang="en-US" sz="2800" dirty="0"/>
          </a:p>
        </p:txBody>
      </p:sp>
      <p:pic>
        <p:nvPicPr>
          <p:cNvPr id="24580" name="Picture 6" descr="HuntBurnhamtwitter.png">
            <a:extLst>
              <a:ext uri="{FF2B5EF4-FFF2-40B4-BE49-F238E27FC236}">
                <a16:creationId xmlns:a16="http://schemas.microsoft.com/office/drawing/2014/main" id="{AF0412B5-70ED-498B-90B4-D80AD3A91A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417638"/>
            <a:ext cx="28829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242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831E69F6-82FD-46F5-BC37-742531621D9C}"/>
              </a:ext>
            </a:extLst>
          </p:cNvPr>
          <p:cNvSpPr>
            <a:spLocks noGrp="1" noChangeArrowheads="1"/>
          </p:cNvSpPr>
          <p:nvPr>
            <p:ph type="title"/>
          </p:nvPr>
        </p:nvSpPr>
        <p:spPr/>
        <p:txBody>
          <a:bodyPr/>
          <a:lstStyle/>
          <a:p>
            <a:r>
              <a:rPr lang="en-GB" altLang="en-US"/>
              <a:t>Opposition verdict</a:t>
            </a:r>
          </a:p>
        </p:txBody>
      </p:sp>
      <p:sp>
        <p:nvSpPr>
          <p:cNvPr id="61443" name="Content Placeholder 2">
            <a:extLst>
              <a:ext uri="{FF2B5EF4-FFF2-40B4-BE49-F238E27FC236}">
                <a16:creationId xmlns:a16="http://schemas.microsoft.com/office/drawing/2014/main" id="{EB963B59-3C83-4498-B9A9-E3A5D52FBE9D}"/>
              </a:ext>
            </a:extLst>
          </p:cNvPr>
          <p:cNvSpPr>
            <a:spLocks noGrp="1" noChangeArrowheads="1"/>
          </p:cNvSpPr>
          <p:nvPr>
            <p:ph idx="1"/>
          </p:nvPr>
        </p:nvSpPr>
        <p:spPr/>
        <p:txBody>
          <a:bodyPr/>
          <a:lstStyle/>
          <a:p>
            <a:pPr marL="0" indent="0">
              <a:buFontTx/>
              <a:buNone/>
            </a:pPr>
            <a:r>
              <a:rPr lang="en-GB" altLang="en-US" sz="2800" dirty="0"/>
              <a:t>“The manifesto of this tiny pressure group is, in effect, the manifesto of whichever party is in power. The only difference is that governments often ignore their own manifesto commitments ……whereas the ASH manifesto is always implemented to the letter.”</a:t>
            </a:r>
          </a:p>
          <a:p>
            <a:pPr marL="0" indent="0">
              <a:buFontTx/>
              <a:buNone/>
            </a:pPr>
            <a:endParaRPr lang="en-GB" altLang="en-US" sz="2000" dirty="0"/>
          </a:p>
          <a:p>
            <a:pPr marL="0" indent="0">
              <a:buFontTx/>
              <a:buNone/>
            </a:pPr>
            <a:r>
              <a:rPr lang="en-GB" altLang="en-US" sz="2000" dirty="0"/>
              <a:t>Christopher Snowdon, Institute of Economic Affairs. The Spectator, 1/6/2015</a:t>
            </a:r>
          </a:p>
        </p:txBody>
      </p:sp>
    </p:spTree>
    <p:extLst>
      <p:ext uri="{BB962C8B-B14F-4D97-AF65-F5344CB8AC3E}">
        <p14:creationId xmlns:p14="http://schemas.microsoft.com/office/powerpoint/2010/main" val="3723803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0E446-94D2-436C-9AC6-204C1564FC3F}"/>
              </a:ext>
            </a:extLst>
          </p:cNvPr>
          <p:cNvSpPr>
            <a:spLocks noGrp="1"/>
          </p:cNvSpPr>
          <p:nvPr>
            <p:ph type="title"/>
          </p:nvPr>
        </p:nvSpPr>
        <p:spPr>
          <a:xfrm>
            <a:off x="457200" y="9925"/>
            <a:ext cx="8229600" cy="1143000"/>
          </a:xfrm>
        </p:spPr>
        <p:txBody>
          <a:bodyPr/>
          <a:lstStyle/>
          <a:p>
            <a:r>
              <a:rPr lang="en-US" dirty="0"/>
              <a:t>Summary</a:t>
            </a:r>
            <a:endParaRPr lang="en-GB" dirty="0"/>
          </a:p>
        </p:txBody>
      </p:sp>
      <p:sp>
        <p:nvSpPr>
          <p:cNvPr id="3" name="Content Placeholder 2">
            <a:extLst>
              <a:ext uri="{FF2B5EF4-FFF2-40B4-BE49-F238E27FC236}">
                <a16:creationId xmlns:a16="http://schemas.microsoft.com/office/drawing/2014/main" id="{D9A7F6A1-7587-4D94-9919-37D0D08F0744}"/>
              </a:ext>
            </a:extLst>
          </p:cNvPr>
          <p:cNvSpPr>
            <a:spLocks noGrp="1"/>
          </p:cNvSpPr>
          <p:nvPr>
            <p:ph idx="1"/>
          </p:nvPr>
        </p:nvSpPr>
        <p:spPr>
          <a:xfrm>
            <a:off x="457200" y="1166018"/>
            <a:ext cx="8229600" cy="4525963"/>
          </a:xfrm>
        </p:spPr>
        <p:txBody>
          <a:bodyPr/>
          <a:lstStyle/>
          <a:p>
            <a:r>
              <a:rPr lang="en-US" dirty="0"/>
              <a:t>Know exactly what you’re working towards</a:t>
            </a:r>
          </a:p>
          <a:p>
            <a:r>
              <a:rPr lang="en-US" dirty="0"/>
              <a:t>Build and use your networks</a:t>
            </a:r>
          </a:p>
          <a:p>
            <a:r>
              <a:rPr lang="en-US" dirty="0"/>
              <a:t>Develop and use the evidence</a:t>
            </a:r>
          </a:p>
          <a:p>
            <a:r>
              <a:rPr lang="en-US" dirty="0"/>
              <a:t>Take control of the conversation</a:t>
            </a:r>
          </a:p>
          <a:p>
            <a:r>
              <a:rPr lang="en-US" dirty="0"/>
              <a:t>Turn challenges into opportunities</a:t>
            </a:r>
          </a:p>
          <a:p>
            <a:r>
              <a:rPr lang="en-US" dirty="0"/>
              <a:t>Think long-term</a:t>
            </a:r>
          </a:p>
          <a:p>
            <a:r>
              <a:rPr lang="en-US" dirty="0">
                <a:solidFill>
                  <a:srgbClr val="F19C32"/>
                </a:solidFill>
              </a:rPr>
              <a:t>Pragmatic analysis &amp; relentless optimism</a:t>
            </a:r>
            <a:endParaRPr lang="en-GB" dirty="0">
              <a:solidFill>
                <a:srgbClr val="F19C32"/>
              </a:solidFill>
            </a:endParaRPr>
          </a:p>
        </p:txBody>
      </p:sp>
    </p:spTree>
    <p:extLst>
      <p:ext uri="{BB962C8B-B14F-4D97-AF65-F5344CB8AC3E}">
        <p14:creationId xmlns:p14="http://schemas.microsoft.com/office/powerpoint/2010/main" val="543014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47798-03EE-45C2-8B8F-3D2DFA591AB2}"/>
              </a:ext>
            </a:extLst>
          </p:cNvPr>
          <p:cNvSpPr>
            <a:spLocks noGrp="1"/>
          </p:cNvSpPr>
          <p:nvPr>
            <p:ph type="title" idx="4294967295"/>
          </p:nvPr>
        </p:nvSpPr>
        <p:spPr>
          <a:xfrm>
            <a:off x="107504" y="2204864"/>
            <a:ext cx="8229600" cy="1143000"/>
          </a:xfrm>
        </p:spPr>
        <p:txBody>
          <a:bodyPr/>
          <a:lstStyle/>
          <a:p>
            <a:r>
              <a:rPr lang="en-GB" dirty="0"/>
              <a:t>QUESTIONS </a:t>
            </a:r>
            <a:br>
              <a:rPr lang="en-GB" dirty="0"/>
            </a:br>
            <a:r>
              <a:rPr lang="en-GB" dirty="0"/>
              <a:t>AND ANSWERS</a:t>
            </a:r>
          </a:p>
        </p:txBody>
      </p:sp>
    </p:spTree>
    <p:extLst>
      <p:ext uri="{BB962C8B-B14F-4D97-AF65-F5344CB8AC3E}">
        <p14:creationId xmlns:p14="http://schemas.microsoft.com/office/powerpoint/2010/main" val="3732391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a:extLst>
              <a:ext uri="{FF2B5EF4-FFF2-40B4-BE49-F238E27FC236}">
                <a16:creationId xmlns:a16="http://schemas.microsoft.com/office/drawing/2014/main" id="{F1F94F4A-B8E1-4EAD-82F9-E67CE5510154}"/>
              </a:ext>
            </a:extLst>
          </p:cNvPr>
          <p:cNvSpPr>
            <a:spLocks noGrp="1" noChangeArrowheads="1"/>
          </p:cNvSpPr>
          <p:nvPr>
            <p:ph type="title"/>
          </p:nvPr>
        </p:nvSpPr>
        <p:spPr/>
        <p:txBody>
          <a:bodyPr/>
          <a:lstStyle/>
          <a:p>
            <a:pPr eaLnBrk="1" hangingPunct="1"/>
            <a:r>
              <a:rPr lang="en-GB" altLang="en-US"/>
              <a:t>Further information</a:t>
            </a:r>
          </a:p>
        </p:txBody>
      </p:sp>
      <p:sp>
        <p:nvSpPr>
          <p:cNvPr id="68611" name="Content Placeholder 4">
            <a:extLst>
              <a:ext uri="{FF2B5EF4-FFF2-40B4-BE49-F238E27FC236}">
                <a16:creationId xmlns:a16="http://schemas.microsoft.com/office/drawing/2014/main" id="{7ED677AB-8125-479D-8E57-8A0676AEBBA9}"/>
              </a:ext>
            </a:extLst>
          </p:cNvPr>
          <p:cNvSpPr>
            <a:spLocks noGrp="1" noChangeArrowheads="1"/>
          </p:cNvSpPr>
          <p:nvPr>
            <p:ph sz="half" idx="1"/>
          </p:nvPr>
        </p:nvSpPr>
        <p:spPr>
          <a:xfrm>
            <a:off x="457200" y="1600200"/>
            <a:ext cx="8362950" cy="4525963"/>
          </a:xfrm>
        </p:spPr>
        <p:txBody>
          <a:bodyPr/>
          <a:lstStyle/>
          <a:p>
            <a:pPr marL="0" indent="0" eaLnBrk="1" hangingPunct="1">
              <a:buFontTx/>
              <a:buNone/>
            </a:pPr>
            <a:r>
              <a:rPr lang="en-GB" altLang="en-US" sz="2400"/>
              <a:t>ASH</a:t>
            </a:r>
            <a:r>
              <a:rPr lang="en-GB" altLang="en-US" sz="2400" dirty="0"/>
              <a:t>: </a:t>
            </a:r>
            <a:r>
              <a:rPr lang="en-GB" altLang="en-US" sz="2400" dirty="0">
                <a:hlinkClick r:id="rId2"/>
              </a:rPr>
              <a:t>www.ash.org.uk</a:t>
            </a:r>
            <a:r>
              <a:rPr lang="en-GB" altLang="en-US" sz="2400" dirty="0"/>
              <a:t> </a:t>
            </a:r>
          </a:p>
          <a:p>
            <a:pPr marL="0" indent="0" eaLnBrk="1" hangingPunct="1">
              <a:buFontTx/>
              <a:buNone/>
            </a:pPr>
            <a:endParaRPr lang="en-GB" altLang="en-US" sz="2400" dirty="0"/>
          </a:p>
          <a:p>
            <a:pPr marL="0" indent="0" eaLnBrk="1" hangingPunct="1">
              <a:buFontTx/>
              <a:buNone/>
            </a:pPr>
            <a:r>
              <a:rPr lang="en-GB" altLang="en-US" sz="2400" dirty="0"/>
              <a:t>Tobacco Tactics </a:t>
            </a:r>
            <a:r>
              <a:rPr lang="en-GB" altLang="en-US" sz="2400" dirty="0">
                <a:hlinkClick r:id="rId3"/>
              </a:rPr>
              <a:t>www.tobaccotactics.org</a:t>
            </a:r>
            <a:r>
              <a:rPr lang="en-GB" altLang="en-US" sz="24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D9B87C0-1CCE-49F8-8534-8391EA872F34}"/>
              </a:ext>
            </a:extLst>
          </p:cNvPr>
          <p:cNvSpPr>
            <a:spLocks noGrp="1" noChangeArrowheads="1"/>
          </p:cNvSpPr>
          <p:nvPr>
            <p:ph type="title"/>
          </p:nvPr>
        </p:nvSpPr>
        <p:spPr>
          <a:xfrm>
            <a:off x="468313" y="188913"/>
            <a:ext cx="8229600" cy="1143000"/>
          </a:xfrm>
        </p:spPr>
        <p:txBody>
          <a:bodyPr/>
          <a:lstStyle/>
          <a:p>
            <a:r>
              <a:rPr lang="en-GB" altLang="en-US" dirty="0"/>
              <a:t>Origins of ASH</a:t>
            </a:r>
          </a:p>
        </p:txBody>
      </p:sp>
      <p:sp>
        <p:nvSpPr>
          <p:cNvPr id="18435" name="Content Placeholder 2">
            <a:extLst>
              <a:ext uri="{FF2B5EF4-FFF2-40B4-BE49-F238E27FC236}">
                <a16:creationId xmlns:a16="http://schemas.microsoft.com/office/drawing/2014/main" id="{EDD53871-F03C-4718-AC88-9730DA65E0E0}"/>
              </a:ext>
            </a:extLst>
          </p:cNvPr>
          <p:cNvSpPr>
            <a:spLocks noGrp="1" noChangeArrowheads="1"/>
          </p:cNvSpPr>
          <p:nvPr>
            <p:ph sz="half" idx="1"/>
          </p:nvPr>
        </p:nvSpPr>
        <p:spPr>
          <a:xfrm>
            <a:off x="755650" y="1341438"/>
            <a:ext cx="7931150" cy="4679950"/>
          </a:xfrm>
        </p:spPr>
        <p:txBody>
          <a:bodyPr/>
          <a:lstStyle/>
          <a:p>
            <a:pPr>
              <a:buFont typeface="Wingdings" panose="05000000000000000000" pitchFamily="2" charset="2"/>
              <a:buChar char="Ø"/>
            </a:pPr>
            <a:r>
              <a:rPr lang="en-GB" altLang="en-US" dirty="0"/>
              <a:t>1962 Royal College of Physicians report on Smoking and Health set out the evidence</a:t>
            </a:r>
          </a:p>
          <a:p>
            <a:pPr>
              <a:buFont typeface="Wingdings" panose="05000000000000000000" pitchFamily="2" charset="2"/>
              <a:buChar char="Ø"/>
            </a:pPr>
            <a:r>
              <a:rPr lang="en-GB" altLang="en-US" dirty="0"/>
              <a:t>Government did little or nothing so in 1971 RCP set up ASH and published a second report</a:t>
            </a:r>
          </a:p>
          <a:p>
            <a:pPr>
              <a:buFont typeface="Wingdings" panose="05000000000000000000" pitchFamily="2" charset="2"/>
              <a:buChar char="Ø"/>
            </a:pPr>
            <a:r>
              <a:rPr lang="en-GB" altLang="en-US" dirty="0"/>
              <a:t>Set up as standalone advocacy charity to campaign for evidence-based policy development and implementation</a:t>
            </a:r>
          </a:p>
          <a:p>
            <a:pPr>
              <a:buFont typeface="Wingdings" panose="05000000000000000000" pitchFamily="2" charset="2"/>
              <a:buChar char="Ø"/>
            </a:pPr>
            <a:endParaRPr lang="en-GB" altLang="en-US" dirty="0"/>
          </a:p>
          <a:p>
            <a:pPr>
              <a:buFont typeface="Wingdings" panose="05000000000000000000" pitchFamily="2" charset="2"/>
              <a:buChar char="Ø"/>
            </a:pPr>
            <a:endParaRPr lang="en-GB" altLang="en-US" sz="2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EACC-F5FC-432B-AE3B-268A80156797}"/>
              </a:ext>
            </a:extLst>
          </p:cNvPr>
          <p:cNvSpPr>
            <a:spLocks noGrp="1"/>
          </p:cNvSpPr>
          <p:nvPr>
            <p:ph type="title"/>
          </p:nvPr>
        </p:nvSpPr>
        <p:spPr>
          <a:xfrm>
            <a:off x="246348" y="188640"/>
            <a:ext cx="8651304" cy="1143000"/>
          </a:xfrm>
        </p:spPr>
        <p:txBody>
          <a:bodyPr/>
          <a:lstStyle/>
          <a:p>
            <a:r>
              <a:rPr lang="en-GB" sz="3400" dirty="0"/>
              <a:t>Why is advocacy needed? </a:t>
            </a:r>
          </a:p>
        </p:txBody>
      </p:sp>
      <p:sp>
        <p:nvSpPr>
          <p:cNvPr id="5" name="Content Placeholder 2">
            <a:extLst>
              <a:ext uri="{FF2B5EF4-FFF2-40B4-BE49-F238E27FC236}">
                <a16:creationId xmlns:a16="http://schemas.microsoft.com/office/drawing/2014/main" id="{CD8390EA-8EA8-4113-A34C-A76849DD2C64}"/>
              </a:ext>
            </a:extLst>
          </p:cNvPr>
          <p:cNvSpPr>
            <a:spLocks noGrp="1" noChangeArrowheads="1"/>
          </p:cNvSpPr>
          <p:nvPr>
            <p:ph sz="half" idx="1"/>
          </p:nvPr>
        </p:nvSpPr>
        <p:spPr>
          <a:xfrm>
            <a:off x="539552" y="6309320"/>
            <a:ext cx="6696744" cy="220149"/>
          </a:xfrm>
        </p:spPr>
        <p:txBody>
          <a:bodyPr/>
          <a:lstStyle/>
          <a:p>
            <a:pPr marL="0" indent="0">
              <a:buNone/>
            </a:pPr>
            <a:r>
              <a:rPr lang="en-GB" altLang="en-US" sz="1500" b="1" dirty="0"/>
              <a:t>Source: </a:t>
            </a:r>
            <a:r>
              <a:rPr lang="en-GB" altLang="en-US" sz="1500" b="1" dirty="0" err="1"/>
              <a:t>Kingdon’s</a:t>
            </a:r>
            <a:r>
              <a:rPr lang="en-GB" altLang="en-US" sz="1500" b="1" dirty="0"/>
              <a:t> three streams of policy change (1984)</a:t>
            </a:r>
          </a:p>
        </p:txBody>
      </p:sp>
      <p:sp>
        <p:nvSpPr>
          <p:cNvPr id="3" name="Rectangle 2">
            <a:extLst>
              <a:ext uri="{FF2B5EF4-FFF2-40B4-BE49-F238E27FC236}">
                <a16:creationId xmlns:a16="http://schemas.microsoft.com/office/drawing/2014/main" id="{451097DA-5CC0-43DE-A5FE-D245C26F11C9}"/>
              </a:ext>
            </a:extLst>
          </p:cNvPr>
          <p:cNvSpPr/>
          <p:nvPr/>
        </p:nvSpPr>
        <p:spPr>
          <a:xfrm>
            <a:off x="539542" y="1233821"/>
            <a:ext cx="1944226" cy="1239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A57B4C2-4E41-4004-94C4-F499642236D2}"/>
              </a:ext>
            </a:extLst>
          </p:cNvPr>
          <p:cNvSpPr/>
          <p:nvPr/>
        </p:nvSpPr>
        <p:spPr>
          <a:xfrm>
            <a:off x="539542" y="2790627"/>
            <a:ext cx="1944226" cy="1239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26F7A5A-BC24-4EA7-898F-F5553B06B8FF}"/>
              </a:ext>
            </a:extLst>
          </p:cNvPr>
          <p:cNvSpPr txBox="1"/>
          <p:nvPr/>
        </p:nvSpPr>
        <p:spPr>
          <a:xfrm>
            <a:off x="585895" y="1233821"/>
            <a:ext cx="1895912" cy="1400383"/>
          </a:xfrm>
          <a:prstGeom prst="rect">
            <a:avLst/>
          </a:prstGeom>
          <a:noFill/>
        </p:spPr>
        <p:txBody>
          <a:bodyPr wrap="square" rtlCol="0">
            <a:spAutoFit/>
          </a:bodyPr>
          <a:lstStyle/>
          <a:p>
            <a:r>
              <a:rPr lang="en-GB" sz="1400" b="1" dirty="0"/>
              <a:t>Problem stream </a:t>
            </a:r>
          </a:p>
          <a:p>
            <a:r>
              <a:rPr lang="en-GB" sz="1200" dirty="0"/>
              <a:t>What is the problem? </a:t>
            </a:r>
          </a:p>
          <a:p>
            <a:endParaRPr lang="en-GB" sz="1200" dirty="0"/>
          </a:p>
          <a:p>
            <a:r>
              <a:rPr lang="en-GB" sz="1200" dirty="0"/>
              <a:t>Tobacco is leading preventable cause of death</a:t>
            </a:r>
          </a:p>
          <a:p>
            <a:endParaRPr lang="en-GB" sz="1100" dirty="0"/>
          </a:p>
        </p:txBody>
      </p:sp>
      <p:sp>
        <p:nvSpPr>
          <p:cNvPr id="10" name="TextBox 9">
            <a:extLst>
              <a:ext uri="{FF2B5EF4-FFF2-40B4-BE49-F238E27FC236}">
                <a16:creationId xmlns:a16="http://schemas.microsoft.com/office/drawing/2014/main" id="{30BBDD71-DB51-4CDF-AF8E-775FF6314CA5}"/>
              </a:ext>
            </a:extLst>
          </p:cNvPr>
          <p:cNvSpPr txBox="1"/>
          <p:nvPr/>
        </p:nvSpPr>
        <p:spPr>
          <a:xfrm>
            <a:off x="549385" y="2816702"/>
            <a:ext cx="1944225" cy="677108"/>
          </a:xfrm>
          <a:prstGeom prst="rect">
            <a:avLst/>
          </a:prstGeom>
          <a:noFill/>
        </p:spPr>
        <p:txBody>
          <a:bodyPr wrap="square" rtlCol="0">
            <a:spAutoFit/>
          </a:bodyPr>
          <a:lstStyle/>
          <a:p>
            <a:r>
              <a:rPr lang="en-GB" sz="1400" b="1" dirty="0"/>
              <a:t>Policy stream</a:t>
            </a:r>
          </a:p>
          <a:p>
            <a:r>
              <a:rPr lang="en-GB" sz="1200" dirty="0"/>
              <a:t>What is the policy solution?</a:t>
            </a:r>
          </a:p>
        </p:txBody>
      </p:sp>
      <p:sp>
        <p:nvSpPr>
          <p:cNvPr id="11" name="Rectangle 10">
            <a:extLst>
              <a:ext uri="{FF2B5EF4-FFF2-40B4-BE49-F238E27FC236}">
                <a16:creationId xmlns:a16="http://schemas.microsoft.com/office/drawing/2014/main" id="{CBA1F192-8AF4-4E21-831A-F5859CAD1480}"/>
              </a:ext>
            </a:extLst>
          </p:cNvPr>
          <p:cNvSpPr/>
          <p:nvPr/>
        </p:nvSpPr>
        <p:spPr>
          <a:xfrm>
            <a:off x="539542" y="4347432"/>
            <a:ext cx="1944226" cy="1457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C93C0CA-6A28-412E-960D-042008D983CD}"/>
              </a:ext>
            </a:extLst>
          </p:cNvPr>
          <p:cNvSpPr txBox="1"/>
          <p:nvPr/>
        </p:nvSpPr>
        <p:spPr>
          <a:xfrm>
            <a:off x="537582" y="4372026"/>
            <a:ext cx="1944225" cy="1631216"/>
          </a:xfrm>
          <a:prstGeom prst="rect">
            <a:avLst/>
          </a:prstGeom>
          <a:noFill/>
        </p:spPr>
        <p:txBody>
          <a:bodyPr wrap="square" rtlCol="0">
            <a:spAutoFit/>
          </a:bodyPr>
          <a:lstStyle/>
          <a:p>
            <a:r>
              <a:rPr lang="en-GB" sz="1400" b="1" dirty="0"/>
              <a:t>Political stream</a:t>
            </a:r>
          </a:p>
          <a:p>
            <a:r>
              <a:rPr lang="en-GB" sz="1200" dirty="0"/>
              <a:t>Is the policy politically viable?</a:t>
            </a:r>
          </a:p>
          <a:p>
            <a:endParaRPr lang="en-GB" sz="1200" dirty="0"/>
          </a:p>
          <a:p>
            <a:r>
              <a:rPr lang="en-GB" sz="1200" dirty="0"/>
              <a:t>Public opinion</a:t>
            </a:r>
          </a:p>
          <a:p>
            <a:r>
              <a:rPr lang="en-GB" sz="1200" dirty="0"/>
              <a:t>Political context</a:t>
            </a:r>
          </a:p>
          <a:p>
            <a:r>
              <a:rPr lang="en-GB" sz="1200" dirty="0"/>
              <a:t>Media focus</a:t>
            </a:r>
          </a:p>
          <a:p>
            <a:endParaRPr lang="en-GB" sz="1400" dirty="0"/>
          </a:p>
        </p:txBody>
      </p:sp>
      <p:pic>
        <p:nvPicPr>
          <p:cNvPr id="9" name="Picture 8">
            <a:extLst>
              <a:ext uri="{FF2B5EF4-FFF2-40B4-BE49-F238E27FC236}">
                <a16:creationId xmlns:a16="http://schemas.microsoft.com/office/drawing/2014/main" id="{03C3B00E-8BD3-4070-8F2E-9ACC75D76C2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4067944" y="1603153"/>
            <a:ext cx="3762375" cy="3105150"/>
          </a:xfrm>
          <a:prstGeom prst="rect">
            <a:avLst/>
          </a:prstGeom>
        </p:spPr>
      </p:pic>
      <p:cxnSp>
        <p:nvCxnSpPr>
          <p:cNvPr id="14" name="Connector: Curved 13">
            <a:extLst>
              <a:ext uri="{FF2B5EF4-FFF2-40B4-BE49-F238E27FC236}">
                <a16:creationId xmlns:a16="http://schemas.microsoft.com/office/drawing/2014/main" id="{EE24AD60-2E08-4CE9-9987-3878997F7DC9}"/>
              </a:ext>
            </a:extLst>
          </p:cNvPr>
          <p:cNvCxnSpPr>
            <a:cxnSpLocks/>
            <a:stCxn id="12" idx="3"/>
          </p:cNvCxnSpPr>
          <p:nvPr/>
        </p:nvCxnSpPr>
        <p:spPr>
          <a:xfrm flipV="1">
            <a:off x="2481807" y="3212932"/>
            <a:ext cx="3160471" cy="1859545"/>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or: Curved 15">
            <a:extLst>
              <a:ext uri="{FF2B5EF4-FFF2-40B4-BE49-F238E27FC236}">
                <a16:creationId xmlns:a16="http://schemas.microsoft.com/office/drawing/2014/main" id="{A822A97D-A601-44C3-9319-C6C8FEB61324}"/>
              </a:ext>
            </a:extLst>
          </p:cNvPr>
          <p:cNvCxnSpPr>
            <a:cxnSpLocks/>
          </p:cNvCxnSpPr>
          <p:nvPr/>
        </p:nvCxnSpPr>
        <p:spPr>
          <a:xfrm flipV="1">
            <a:off x="2493610" y="3212932"/>
            <a:ext cx="3148668" cy="343393"/>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or: Curved 17">
            <a:extLst>
              <a:ext uri="{FF2B5EF4-FFF2-40B4-BE49-F238E27FC236}">
                <a16:creationId xmlns:a16="http://schemas.microsoft.com/office/drawing/2014/main" id="{EA206AC8-C1C2-4A55-AD10-E6C350C59169}"/>
              </a:ext>
            </a:extLst>
          </p:cNvPr>
          <p:cNvCxnSpPr>
            <a:stCxn id="3" idx="3"/>
          </p:cNvCxnSpPr>
          <p:nvPr/>
        </p:nvCxnSpPr>
        <p:spPr>
          <a:xfrm>
            <a:off x="2483768" y="1853587"/>
            <a:ext cx="3168352" cy="1359389"/>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EE8EE610-B79F-4214-B8D6-B6049ED59F13}"/>
              </a:ext>
            </a:extLst>
          </p:cNvPr>
          <p:cNvSpPr txBox="1"/>
          <p:nvPr/>
        </p:nvSpPr>
        <p:spPr>
          <a:xfrm>
            <a:off x="5292080" y="4248701"/>
            <a:ext cx="1800200" cy="677108"/>
          </a:xfrm>
          <a:prstGeom prst="rect">
            <a:avLst/>
          </a:prstGeom>
          <a:noFill/>
        </p:spPr>
        <p:txBody>
          <a:bodyPr wrap="square" rtlCol="0">
            <a:spAutoFit/>
          </a:bodyPr>
          <a:lstStyle/>
          <a:p>
            <a:r>
              <a:rPr lang="en-GB" sz="1400" b="1" dirty="0"/>
              <a:t>Policy window</a:t>
            </a:r>
          </a:p>
          <a:p>
            <a:r>
              <a:rPr lang="en-GB" sz="1200" dirty="0"/>
              <a:t>Opportunity for policy change</a:t>
            </a:r>
          </a:p>
        </p:txBody>
      </p:sp>
    </p:spTree>
    <p:extLst>
      <p:ext uri="{BB962C8B-B14F-4D97-AF65-F5344CB8AC3E}">
        <p14:creationId xmlns:p14="http://schemas.microsoft.com/office/powerpoint/2010/main" val="161691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EACC-F5FC-432B-AE3B-268A80156797}"/>
              </a:ext>
            </a:extLst>
          </p:cNvPr>
          <p:cNvSpPr>
            <a:spLocks noGrp="1"/>
          </p:cNvSpPr>
          <p:nvPr>
            <p:ph type="title"/>
          </p:nvPr>
        </p:nvSpPr>
        <p:spPr>
          <a:xfrm>
            <a:off x="246348" y="-118572"/>
            <a:ext cx="8651304" cy="1143000"/>
          </a:xfrm>
        </p:spPr>
        <p:txBody>
          <a:bodyPr/>
          <a:lstStyle/>
          <a:p>
            <a:r>
              <a:rPr lang="en-GB" sz="3400" dirty="0"/>
              <a:t>Why does advocacy matter? </a:t>
            </a:r>
          </a:p>
        </p:txBody>
      </p:sp>
      <p:pic>
        <p:nvPicPr>
          <p:cNvPr id="92162" name="Picture 2" descr="Image">
            <a:extLst>
              <a:ext uri="{FF2B5EF4-FFF2-40B4-BE49-F238E27FC236}">
                <a16:creationId xmlns:a16="http://schemas.microsoft.com/office/drawing/2014/main" id="{A37871B9-D3F7-4579-8511-27AFB5E87B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05" b="9136"/>
          <a:stretch/>
        </p:blipFill>
        <p:spPr bwMode="auto">
          <a:xfrm>
            <a:off x="1063176" y="836712"/>
            <a:ext cx="6279111" cy="602128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CD8390EA-8EA8-4113-A34C-A76849DD2C64}"/>
              </a:ext>
            </a:extLst>
          </p:cNvPr>
          <p:cNvSpPr>
            <a:spLocks noGrp="1" noChangeArrowheads="1"/>
          </p:cNvSpPr>
          <p:nvPr>
            <p:ph sz="half" idx="1"/>
          </p:nvPr>
        </p:nvSpPr>
        <p:spPr>
          <a:xfrm rot="10800000" flipV="1">
            <a:off x="7342287" y="4941168"/>
            <a:ext cx="1819603" cy="710944"/>
          </a:xfrm>
        </p:spPr>
        <p:txBody>
          <a:bodyPr/>
          <a:lstStyle/>
          <a:p>
            <a:pPr marL="0" indent="0">
              <a:buNone/>
            </a:pPr>
            <a:r>
              <a:rPr lang="en-GB" altLang="en-US" sz="900" b="1" dirty="0"/>
              <a:t>Source: King’s Fund adaptation from Nuffield Council on Bioethics (2020)</a:t>
            </a:r>
          </a:p>
        </p:txBody>
      </p:sp>
      <p:sp>
        <p:nvSpPr>
          <p:cNvPr id="4" name="Rectangle 3">
            <a:extLst>
              <a:ext uri="{FF2B5EF4-FFF2-40B4-BE49-F238E27FC236}">
                <a16:creationId xmlns:a16="http://schemas.microsoft.com/office/drawing/2014/main" id="{94460085-FC2D-4D8E-AEAD-0594D3A742DC}"/>
              </a:ext>
            </a:extLst>
          </p:cNvPr>
          <p:cNvSpPr/>
          <p:nvPr/>
        </p:nvSpPr>
        <p:spPr>
          <a:xfrm>
            <a:off x="2987824" y="1457916"/>
            <a:ext cx="3960440" cy="182706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689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C3BAC-34B4-082F-86CB-CE34F7198ACA}"/>
              </a:ext>
            </a:extLst>
          </p:cNvPr>
          <p:cNvSpPr>
            <a:spLocks noGrp="1"/>
          </p:cNvSpPr>
          <p:nvPr>
            <p:ph type="title"/>
          </p:nvPr>
        </p:nvSpPr>
        <p:spPr>
          <a:xfrm>
            <a:off x="251520" y="2286000"/>
            <a:ext cx="8229600" cy="1143000"/>
          </a:xfrm>
        </p:spPr>
        <p:txBody>
          <a:bodyPr/>
          <a:lstStyle/>
          <a:p>
            <a:r>
              <a:rPr lang="en-US" dirty="0"/>
              <a:t>Split into 5 groups</a:t>
            </a:r>
            <a:endParaRPr lang="en-GB" dirty="0"/>
          </a:p>
        </p:txBody>
      </p:sp>
    </p:spTree>
    <p:extLst>
      <p:ext uri="{BB962C8B-B14F-4D97-AF65-F5344CB8AC3E}">
        <p14:creationId xmlns:p14="http://schemas.microsoft.com/office/powerpoint/2010/main" val="2073229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DBD6-0DE0-EDC0-D839-E34A86C3C082}"/>
              </a:ext>
            </a:extLst>
          </p:cNvPr>
          <p:cNvSpPr>
            <a:spLocks noGrp="1"/>
          </p:cNvSpPr>
          <p:nvPr>
            <p:ph type="title"/>
          </p:nvPr>
        </p:nvSpPr>
        <p:spPr/>
        <p:txBody>
          <a:bodyPr/>
          <a:lstStyle/>
          <a:p>
            <a:r>
              <a:rPr lang="en-US" dirty="0"/>
              <a:t>Your task</a:t>
            </a:r>
            <a:endParaRPr lang="en-GB" dirty="0"/>
          </a:p>
        </p:txBody>
      </p:sp>
      <p:sp>
        <p:nvSpPr>
          <p:cNvPr id="3" name="Content Placeholder 2">
            <a:extLst>
              <a:ext uri="{FF2B5EF4-FFF2-40B4-BE49-F238E27FC236}">
                <a16:creationId xmlns:a16="http://schemas.microsoft.com/office/drawing/2014/main" id="{052D8A1B-6771-ABD9-6120-1627276A9DE1}"/>
              </a:ext>
            </a:extLst>
          </p:cNvPr>
          <p:cNvSpPr>
            <a:spLocks noGrp="1"/>
          </p:cNvSpPr>
          <p:nvPr>
            <p:ph idx="1"/>
          </p:nvPr>
        </p:nvSpPr>
        <p:spPr/>
        <p:txBody>
          <a:bodyPr/>
          <a:lstStyle/>
          <a:p>
            <a:pPr marL="0" indent="0">
              <a:buNone/>
            </a:pPr>
            <a:r>
              <a:rPr lang="en-US" sz="2400" dirty="0"/>
              <a:t>You are running a campaign to persuade Government to raise the tobacco age of sale from 18 to 21. You’ll all be assigned one of these people to plan a meeting with to further your campaign:</a:t>
            </a:r>
          </a:p>
          <a:p>
            <a:r>
              <a:rPr lang="en-US" sz="2400" dirty="0"/>
              <a:t>Chief Medical Officer</a:t>
            </a:r>
          </a:p>
          <a:p>
            <a:r>
              <a:rPr lang="en-US" sz="2400" dirty="0"/>
              <a:t>Chair of the Health Select Committee</a:t>
            </a:r>
          </a:p>
          <a:p>
            <a:r>
              <a:rPr lang="en-US" sz="2400" dirty="0" err="1"/>
              <a:t>SpAd</a:t>
            </a:r>
            <a:r>
              <a:rPr lang="en-US" sz="2400" dirty="0"/>
              <a:t> at </a:t>
            </a:r>
            <a:r>
              <a:rPr lang="en-US" sz="2400" b="0" i="0" dirty="0">
                <a:solidFill>
                  <a:srgbClr val="0B0C0C"/>
                </a:solidFill>
                <a:effectLst/>
                <a:latin typeface="HelveticaNeue"/>
              </a:rPr>
              <a:t>Department for Business, Energy</a:t>
            </a:r>
            <a:br>
              <a:rPr lang="en-US" sz="2400" dirty="0"/>
            </a:br>
            <a:r>
              <a:rPr lang="en-US" sz="2400" b="0" i="0" dirty="0">
                <a:solidFill>
                  <a:srgbClr val="0B0C0C"/>
                </a:solidFill>
                <a:effectLst/>
                <a:latin typeface="HelveticaNeue"/>
              </a:rPr>
              <a:t>&amp; Industrial Strategy</a:t>
            </a:r>
          </a:p>
          <a:p>
            <a:r>
              <a:rPr lang="en-US" sz="2400" dirty="0" err="1">
                <a:solidFill>
                  <a:srgbClr val="0B0C0C"/>
                </a:solidFill>
                <a:latin typeface="HelveticaNeue"/>
              </a:rPr>
              <a:t>SpAd</a:t>
            </a:r>
            <a:r>
              <a:rPr lang="en-US" sz="2400" dirty="0">
                <a:solidFill>
                  <a:srgbClr val="0B0C0C"/>
                </a:solidFill>
                <a:latin typeface="HelveticaNeue"/>
              </a:rPr>
              <a:t> at Department of Health and Social Care</a:t>
            </a:r>
          </a:p>
          <a:p>
            <a:r>
              <a:rPr lang="en-US" sz="2400" dirty="0" err="1">
                <a:solidFill>
                  <a:srgbClr val="0B0C0C"/>
                </a:solidFill>
                <a:latin typeface="HelveticaNeue"/>
              </a:rPr>
              <a:t>SpAd</a:t>
            </a:r>
            <a:r>
              <a:rPr lang="en-US" sz="2400" dirty="0">
                <a:solidFill>
                  <a:srgbClr val="0B0C0C"/>
                </a:solidFill>
                <a:latin typeface="HelveticaNeue"/>
              </a:rPr>
              <a:t> at Department for Education</a:t>
            </a:r>
            <a:endParaRPr lang="en-US" sz="2400" dirty="0"/>
          </a:p>
          <a:p>
            <a:pPr marL="0" indent="0">
              <a:buNone/>
            </a:pPr>
            <a:r>
              <a:rPr lang="en-US" sz="2400" dirty="0"/>
              <a:t>(</a:t>
            </a:r>
            <a:r>
              <a:rPr lang="en-US" sz="2400" dirty="0" err="1"/>
              <a:t>SpAd</a:t>
            </a:r>
            <a:r>
              <a:rPr lang="en-US" sz="2400" dirty="0"/>
              <a:t> is Special Adviser – they are the political </a:t>
            </a:r>
            <a:br>
              <a:rPr lang="en-US" sz="2400" dirty="0"/>
            </a:br>
            <a:r>
              <a:rPr lang="en-US" sz="2400" dirty="0"/>
              <a:t>advisers to Ministers)</a:t>
            </a:r>
          </a:p>
          <a:p>
            <a:pPr marL="0" indent="0">
              <a:buNone/>
            </a:pPr>
            <a:endParaRPr lang="en-GB" dirty="0"/>
          </a:p>
        </p:txBody>
      </p:sp>
    </p:spTree>
    <p:extLst>
      <p:ext uri="{BB962C8B-B14F-4D97-AF65-F5344CB8AC3E}">
        <p14:creationId xmlns:p14="http://schemas.microsoft.com/office/powerpoint/2010/main" val="70097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DBD6-0DE0-EDC0-D839-E34A86C3C082}"/>
              </a:ext>
            </a:extLst>
          </p:cNvPr>
          <p:cNvSpPr>
            <a:spLocks noGrp="1"/>
          </p:cNvSpPr>
          <p:nvPr>
            <p:ph type="title"/>
          </p:nvPr>
        </p:nvSpPr>
        <p:spPr/>
        <p:txBody>
          <a:bodyPr/>
          <a:lstStyle/>
          <a:p>
            <a:r>
              <a:rPr lang="en-US" dirty="0"/>
              <a:t>Your task</a:t>
            </a:r>
            <a:endParaRPr lang="en-GB" dirty="0"/>
          </a:p>
        </p:txBody>
      </p:sp>
      <p:sp>
        <p:nvSpPr>
          <p:cNvPr id="3" name="Content Placeholder 2">
            <a:extLst>
              <a:ext uri="{FF2B5EF4-FFF2-40B4-BE49-F238E27FC236}">
                <a16:creationId xmlns:a16="http://schemas.microsoft.com/office/drawing/2014/main" id="{052D8A1B-6771-ABD9-6120-1627276A9DE1}"/>
              </a:ext>
            </a:extLst>
          </p:cNvPr>
          <p:cNvSpPr>
            <a:spLocks noGrp="1"/>
          </p:cNvSpPr>
          <p:nvPr>
            <p:ph idx="1"/>
          </p:nvPr>
        </p:nvSpPr>
        <p:spPr/>
        <p:txBody>
          <a:bodyPr/>
          <a:lstStyle/>
          <a:p>
            <a:pPr marL="0" indent="0">
              <a:buNone/>
            </a:pPr>
            <a:r>
              <a:rPr lang="en-US" dirty="0"/>
              <a:t>Prep for your meeting:</a:t>
            </a:r>
          </a:p>
          <a:p>
            <a:r>
              <a:rPr lang="en-US" dirty="0"/>
              <a:t>What’s the objective?</a:t>
            </a:r>
          </a:p>
          <a:p>
            <a:r>
              <a:rPr lang="en-US" dirty="0"/>
              <a:t>Why are you meeting with this person?</a:t>
            </a:r>
          </a:p>
          <a:p>
            <a:r>
              <a:rPr lang="en-US" dirty="0"/>
              <a:t>Who are you taking with you?</a:t>
            </a:r>
          </a:p>
          <a:p>
            <a:r>
              <a:rPr lang="en-US" dirty="0"/>
              <a:t>What are your key messages?</a:t>
            </a:r>
          </a:p>
          <a:p>
            <a:endParaRPr lang="en-US" dirty="0"/>
          </a:p>
          <a:p>
            <a:pPr marL="0" indent="0">
              <a:buNone/>
            </a:pPr>
            <a:r>
              <a:rPr lang="en-GB" dirty="0"/>
              <a:t>You have 10 minutes</a:t>
            </a:r>
          </a:p>
        </p:txBody>
      </p:sp>
    </p:spTree>
    <p:extLst>
      <p:ext uri="{BB962C8B-B14F-4D97-AF65-F5344CB8AC3E}">
        <p14:creationId xmlns:p14="http://schemas.microsoft.com/office/powerpoint/2010/main" val="39687695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864f4269494fa25596f3dfdf86f4145b324cdd"/>
</p:tagLst>
</file>

<file path=ppt/theme/theme1.xml><?xml version="1.0" encoding="utf-8"?>
<a:theme xmlns:a="http://schemas.openxmlformats.org/drawingml/2006/main" name="ASHPresentation">
  <a:themeElements>
    <a:clrScheme name="ASH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H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H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H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H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H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H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H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H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H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H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H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H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H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SHPresentation">
  <a:themeElements>
    <a:clrScheme name="ASH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H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H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H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H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H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H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H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H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H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H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H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H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H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4543a0-6766-456e-a2ee-4414459d9a0a">
      <Terms xmlns="http://schemas.microsoft.com/office/infopath/2007/PartnerControls"/>
    </lcf76f155ced4ddcb4097134ff3c332f>
    <TaxCatchAll xmlns="af7b454b-5578-4b92-ad2d-05626e0910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6" ma:contentTypeDescription="Create a new document." ma:contentTypeScope="" ma:versionID="d27662799cfbf8af8fa830a3aad30cf6">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6a05d52439d97e3e3fc910ddb7e15c37"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93EBC7-46D6-4A2B-8FD4-B0573DF76846}">
  <ds:schemaRefs>
    <ds:schemaRef ds:uri="http://schemas.microsoft.com/office/2006/metadata/longProperties"/>
  </ds:schemaRefs>
</ds:datastoreItem>
</file>

<file path=customXml/itemProps2.xml><?xml version="1.0" encoding="utf-8"?>
<ds:datastoreItem xmlns:ds="http://schemas.openxmlformats.org/officeDocument/2006/customXml" ds:itemID="{EEFA1455-A934-4CA9-80E0-896DB46585E5}">
  <ds:schemaRefs>
    <ds:schemaRef ds:uri="http://schemas.microsoft.com/office/2006/documentManagement/types"/>
    <ds:schemaRef ds:uri="3a4543a0-6766-456e-a2ee-4414459d9a0a"/>
    <ds:schemaRef ds:uri="http://purl.org/dc/dcmitype/"/>
    <ds:schemaRef ds:uri="af7b454b-5578-4b92-ad2d-05626e091018"/>
    <ds:schemaRef ds:uri="http://schemas.microsoft.com/office/infopath/2007/PartnerControls"/>
    <ds:schemaRef ds:uri="http://www.w3.org/XML/1998/namespace"/>
    <ds:schemaRef ds:uri="http://purl.org/dc/elements/1.1/"/>
    <ds:schemaRef ds:uri="http://purl.org/dc/terms/"/>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9D6AA4DA-084A-42EE-A5EC-510C13E7F8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543a0-6766-456e-a2ee-4414459d9a0a"/>
    <ds:schemaRef ds:uri="af7b454b-5578-4b92-ad2d-05626e091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8EF15E8-9E0C-495D-BB54-4812817106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ASHPresentation</Template>
  <TotalTime>11765</TotalTime>
  <Words>3736</Words>
  <Application>Microsoft Office PowerPoint</Application>
  <PresentationFormat>On-screen Show (4:3)</PresentationFormat>
  <Paragraphs>400</Paragraphs>
  <Slides>36</Slides>
  <Notes>31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6" baseType="lpstr">
      <vt:lpstr>Arial</vt:lpstr>
      <vt:lpstr>Calibri</vt:lpstr>
      <vt:lpstr>Gill Sans MT</vt:lpstr>
      <vt:lpstr>HelveticaNeue</vt:lpstr>
      <vt:lpstr>Segoe UI</vt:lpstr>
      <vt:lpstr>Times New Roman</vt:lpstr>
      <vt:lpstr>Wingdings</vt:lpstr>
      <vt:lpstr>ASHPresentation</vt:lpstr>
      <vt:lpstr>1_ASHPresentation</vt:lpstr>
      <vt:lpstr>Chart</vt:lpstr>
      <vt:lpstr>Policy and advocacy in tobacco control</vt:lpstr>
      <vt:lpstr>Outline of session</vt:lpstr>
      <vt:lpstr>PowerPoint Presentation</vt:lpstr>
      <vt:lpstr>Origins of ASH</vt:lpstr>
      <vt:lpstr>Why is advocacy needed? </vt:lpstr>
      <vt:lpstr>Why does advocacy matter? </vt:lpstr>
      <vt:lpstr>Split into 5 groups</vt:lpstr>
      <vt:lpstr>Your task</vt:lpstr>
      <vt:lpstr>Your task</vt:lpstr>
      <vt:lpstr>Your task</vt:lpstr>
      <vt:lpstr>Curveball(s)</vt:lpstr>
      <vt:lpstr>Advocacy: our approach</vt:lpstr>
      <vt:lpstr>Setting objectives</vt:lpstr>
      <vt:lpstr>Working collaboratively one voice on tobacco</vt:lpstr>
      <vt:lpstr> Frame the debate Smokefree public places campaign </vt:lpstr>
      <vt:lpstr>Political champions</vt:lpstr>
      <vt:lpstr> Show them the votes </vt:lpstr>
      <vt:lpstr> Standardised packaging 2008-2015 </vt:lpstr>
      <vt:lpstr>Standard packs</vt:lpstr>
      <vt:lpstr>PowerPoint Presentation</vt:lpstr>
      <vt:lpstr>Launching the public campaign 2012</vt:lpstr>
      <vt:lpstr>TI spent millions to get signatures</vt:lpstr>
      <vt:lpstr>Big Tobacco:  its own worst enemy</vt:lpstr>
      <vt:lpstr>New Health Minister, other pressures, progress slows…</vt:lpstr>
      <vt:lpstr> Plain standardised Packs: July 2013 put on hold </vt:lpstr>
      <vt:lpstr>Lynton Crosby: secret weapon</vt:lpstr>
      <vt:lpstr>PowerPoint Presentation</vt:lpstr>
      <vt:lpstr>Front organisations/allies</vt:lpstr>
      <vt:lpstr>Attack science/scientists</vt:lpstr>
      <vt:lpstr>“Show me the votes”</vt:lpstr>
      <vt:lpstr>The political lever</vt:lpstr>
      <vt:lpstr> Growing the political consensus  </vt:lpstr>
      <vt:lpstr>Opposition verdict</vt:lpstr>
      <vt:lpstr>Summary</vt:lpstr>
      <vt:lpstr>QUESTIONS  AND ANSWERS</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darnott</dc:creator>
  <cp:lastModifiedBy>John Waldron</cp:lastModifiedBy>
  <cp:revision>172</cp:revision>
  <cp:lastPrinted>2022-02-04T11:03:31Z</cp:lastPrinted>
  <dcterms:created xsi:type="dcterms:W3CDTF">2012-03-07T12:47:44Z</dcterms:created>
  <dcterms:modified xsi:type="dcterms:W3CDTF">2023-09-19T15:52:55Z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Robbie Titmarsh</vt:lpwstr>
  </property>
  <property fmtid="{D5CDD505-2E9C-101B-9397-08002B2CF9AE}" pid="3" name="Order">
    <vt:lpwstr>7669000.00000000</vt:lpwstr>
  </property>
  <property fmtid="{D5CDD505-2E9C-101B-9397-08002B2CF9AE}" pid="4" name="display_urn:schemas-microsoft-com:office:office#Author">
    <vt:lpwstr>Robbie Titmarsh</vt:lpwstr>
  </property>
  <property fmtid="{D5CDD505-2E9C-101B-9397-08002B2CF9AE}" pid="5" name="ContentTypeId">
    <vt:lpwstr>0x0101008924553EA454694B8CD2AA52A00C529E</vt:lpwstr>
  </property>
  <property fmtid="{D5CDD505-2E9C-101B-9397-08002B2CF9AE}" pid="6" name="MediaServiceImageTags">
    <vt:lpwstr/>
  </property>
</Properties>
</file>